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5" r:id="rId8"/>
    <p:sldId id="262" r:id="rId9"/>
    <p:sldId id="264" r:id="rId10"/>
    <p:sldId id="263"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0" autoAdjust="0"/>
    <p:restoredTop sz="94660"/>
  </p:normalViewPr>
  <p:slideViewPr>
    <p:cSldViewPr snapToGrid="0">
      <p:cViewPr varScale="1">
        <p:scale>
          <a:sx n="77" d="100"/>
          <a:sy n="77" d="100"/>
        </p:scale>
        <p:origin x="126"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8295588-D480-4796-A054-E55D5D4DFA7F}" type="datetimeFigureOut">
              <a:rPr lang="en-GB" smtClean="0"/>
              <a:t>05/12/2016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91AAD40-DDB9-4CB0-8A73-05FB889D64A6}" type="slidenum">
              <a:rPr lang="en-GB" smtClean="0"/>
              <a:t>‹#›</a:t>
            </a:fld>
            <a:endParaRPr lang="en-GB"/>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96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95588-D480-4796-A054-E55D5D4DFA7F}"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173170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8295588-D480-4796-A054-E55D5D4DFA7F}"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1AAD40-DDB9-4CB0-8A73-05FB889D64A6}"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574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95588-D480-4796-A054-E55D5D4DFA7F}"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2930752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95588-D480-4796-A054-E55D5D4DFA7F}" type="datetimeFigureOut">
              <a:rPr lang="en-GB" smtClean="0"/>
              <a:t>05/12/2016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1419430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95588-D480-4796-A054-E55D5D4DFA7F}" type="datetimeFigureOut">
              <a:rPr lang="en-GB" smtClean="0"/>
              <a:t>05/12/2016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383940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95588-D480-4796-A054-E55D5D4DFA7F}" type="datetimeFigureOut">
              <a:rPr lang="en-GB" smtClean="0"/>
              <a:t>05/12/2016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3555721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8295588-D480-4796-A054-E55D5D4DFA7F}"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90062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8295588-D480-4796-A054-E55D5D4DFA7F}"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3442136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95588-D480-4796-A054-E55D5D4DFA7F}"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3055365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95588-D480-4796-A054-E55D5D4DFA7F}"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1AAD40-DDB9-4CB0-8A73-05FB889D64A6}" type="slidenum">
              <a:rPr lang="en-GB" smtClean="0"/>
              <a:t>‹#›</a:t>
            </a:fld>
            <a:endParaRPr lang="en-GB"/>
          </a:p>
        </p:txBody>
      </p:sp>
    </p:spTree>
    <p:extLst>
      <p:ext uri="{BB962C8B-B14F-4D97-AF65-F5344CB8AC3E}">
        <p14:creationId xmlns:p14="http://schemas.microsoft.com/office/powerpoint/2010/main" val="256557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8295588-D480-4796-A054-E55D5D4DFA7F}" type="datetimeFigureOut">
              <a:rPr lang="en-GB" smtClean="0"/>
              <a:t>05/12/2016</a:t>
            </a:fld>
            <a:endParaRPr lang="en-GB"/>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91AAD40-DDB9-4CB0-8A73-05FB889D64A6}" type="slidenum">
              <a:rPr lang="en-GB" smtClean="0"/>
              <a:t>‹#›</a:t>
            </a:fld>
            <a:endParaRPr lang="en-GB"/>
          </a:p>
        </p:txBody>
      </p:sp>
    </p:spTree>
    <p:extLst>
      <p:ext uri="{BB962C8B-B14F-4D97-AF65-F5344CB8AC3E}">
        <p14:creationId xmlns:p14="http://schemas.microsoft.com/office/powerpoint/2010/main" val="22696427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Understand the features of single camera production</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12252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617" y="4486188"/>
            <a:ext cx="10515600" cy="1325563"/>
          </a:xfrm>
        </p:spPr>
        <p:txBody>
          <a:bodyPr>
            <a:noAutofit/>
          </a:bodyPr>
          <a:lstStyle/>
          <a:p>
            <a:r>
              <a:rPr lang="en-GB" sz="2400" dirty="0" smtClean="0"/>
              <a:t>Single camera production - In </a:t>
            </a:r>
            <a:r>
              <a:rPr lang="en-GB" sz="2400" dirty="0"/>
              <a:t>this setup, each of the various shots and camera angles is taken using the same camera, which is moved and reset to get each shot or new angle. If a scene cuts back and forth between actor A and actor B, the director will first point the camera towards A and run part or all of the scene from this angle, then move the camera to point at B, relight, and then run the scene through from this angle. Choices can then be made during the </a:t>
            </a:r>
            <a:r>
              <a:rPr lang="en-GB" sz="2400" dirty="0" smtClean="0"/>
              <a:t>post production</a:t>
            </a:r>
            <a:r>
              <a:rPr lang="en-GB" sz="2400" dirty="0"/>
              <a:t> editing process for when in the scene to use each shot, and when to cut back and forth between the two (or usually more than two) </a:t>
            </a:r>
            <a:r>
              <a:rPr lang="en-GB" sz="2400" dirty="0" smtClean="0"/>
              <a:t>angles.</a:t>
            </a:r>
            <a:endParaRPr lang="en-GB" sz="2400" dirty="0"/>
          </a:p>
        </p:txBody>
      </p:sp>
      <p:pic>
        <p:nvPicPr>
          <p:cNvPr id="1026" name="Picture 2" descr="http://cdn2.thr.com/sites/default/files/imagecache/landscape_928x523/2016/05/sherlock_specialphoto_embargoed_for_use_until_1500_bst__3pm_british_summer_time_on_241015_24th_october_201552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092" y="484037"/>
            <a:ext cx="5631104" cy="317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7976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0351" y="353372"/>
            <a:ext cx="10639334" cy="1356360"/>
          </a:xfrm>
        </p:spPr>
        <p:txBody>
          <a:bodyPr/>
          <a:lstStyle/>
          <a:p>
            <a:r>
              <a:rPr lang="en-GB" dirty="0" smtClean="0"/>
              <a:t>We will look at 4 key areas of single camera techniques:</a:t>
            </a:r>
            <a:endParaRPr lang="en-GB" dirty="0"/>
          </a:p>
        </p:txBody>
      </p:sp>
      <p:sp>
        <p:nvSpPr>
          <p:cNvPr id="3" name="Content Placeholder 2"/>
          <p:cNvSpPr>
            <a:spLocks noGrp="1"/>
          </p:cNvSpPr>
          <p:nvPr>
            <p:ph idx="1"/>
          </p:nvPr>
        </p:nvSpPr>
        <p:spPr/>
        <p:txBody>
          <a:bodyPr/>
          <a:lstStyle/>
          <a:p>
            <a:endParaRPr lang="en-GB" dirty="0"/>
          </a:p>
        </p:txBody>
      </p:sp>
      <p:sp>
        <p:nvSpPr>
          <p:cNvPr id="4" name="Rectangle 3"/>
          <p:cNvSpPr/>
          <p:nvPr/>
        </p:nvSpPr>
        <p:spPr>
          <a:xfrm>
            <a:off x="412315" y="1825625"/>
            <a:ext cx="2644036" cy="4449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4000" dirty="0" smtClean="0"/>
              <a:t>Format</a:t>
            </a:r>
            <a:endParaRPr lang="en-GB" sz="4000" dirty="0"/>
          </a:p>
        </p:txBody>
      </p:sp>
      <p:sp>
        <p:nvSpPr>
          <p:cNvPr id="5" name="Rectangle 4"/>
          <p:cNvSpPr/>
          <p:nvPr/>
        </p:nvSpPr>
        <p:spPr>
          <a:xfrm>
            <a:off x="6360612" y="1825621"/>
            <a:ext cx="2598105" cy="4449915"/>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Narrative Structure</a:t>
            </a:r>
            <a:endParaRPr lang="en-GB" sz="3200" dirty="0"/>
          </a:p>
        </p:txBody>
      </p:sp>
      <p:sp>
        <p:nvSpPr>
          <p:cNvPr id="6" name="Rectangle 5"/>
          <p:cNvSpPr/>
          <p:nvPr/>
        </p:nvSpPr>
        <p:spPr>
          <a:xfrm>
            <a:off x="3294868" y="1825622"/>
            <a:ext cx="2639859" cy="444991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4000" dirty="0" smtClean="0"/>
              <a:t>Genre</a:t>
            </a:r>
            <a:endParaRPr lang="en-GB" sz="4000" dirty="0"/>
          </a:p>
        </p:txBody>
      </p:sp>
      <p:sp>
        <p:nvSpPr>
          <p:cNvPr id="7" name="Rectangle 6"/>
          <p:cNvSpPr/>
          <p:nvPr/>
        </p:nvSpPr>
        <p:spPr>
          <a:xfrm>
            <a:off x="9289618" y="1825622"/>
            <a:ext cx="2490067" cy="4449915"/>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construction</a:t>
            </a:r>
            <a:endParaRPr lang="en-GB" sz="3200" dirty="0"/>
          </a:p>
        </p:txBody>
      </p:sp>
    </p:spTree>
    <p:extLst>
      <p:ext uri="{BB962C8B-B14F-4D97-AF65-F5344CB8AC3E}">
        <p14:creationId xmlns:p14="http://schemas.microsoft.com/office/powerpoint/2010/main" val="646155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Picture 2" descr="https://cdn1.vox-cdn.com/uploads/chorus_image/image/51212759/Westworld-Extra.0.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494680" y="3568936"/>
            <a:ext cx="3342510" cy="17554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4487" y="365125"/>
            <a:ext cx="1180901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4000" dirty="0" smtClean="0"/>
              <a:t>Format</a:t>
            </a:r>
          </a:p>
          <a:p>
            <a:pPr algn="ctr"/>
            <a:r>
              <a:rPr lang="en-GB" sz="4000" dirty="0" smtClean="0"/>
              <a:t>Single Drama			Serial				Series</a:t>
            </a:r>
            <a:endParaRPr lang="en-GB" sz="4000" dirty="0"/>
          </a:p>
        </p:txBody>
      </p:sp>
      <p:sp>
        <p:nvSpPr>
          <p:cNvPr id="6" name="TextBox 5"/>
          <p:cNvSpPr txBox="1"/>
          <p:nvPr/>
        </p:nvSpPr>
        <p:spPr>
          <a:xfrm>
            <a:off x="249475" y="2086477"/>
            <a:ext cx="3946742" cy="923330"/>
          </a:xfrm>
          <a:prstGeom prst="rect">
            <a:avLst/>
          </a:prstGeom>
          <a:noFill/>
        </p:spPr>
        <p:txBody>
          <a:bodyPr wrap="square" rtlCol="0">
            <a:spAutoFit/>
          </a:bodyPr>
          <a:lstStyle/>
          <a:p>
            <a:r>
              <a:rPr lang="en-GB" dirty="0" smtClean="0"/>
              <a:t>A </a:t>
            </a:r>
            <a:r>
              <a:rPr lang="en-GB" u="sng" dirty="0" smtClean="0"/>
              <a:t>Single drama </a:t>
            </a:r>
            <a:r>
              <a:rPr lang="en-GB" dirty="0" smtClean="0"/>
              <a:t>is a one-off programme, and can be feature length, with a  large budget</a:t>
            </a:r>
            <a:endParaRPr lang="en-GB" dirty="0"/>
          </a:p>
        </p:txBody>
      </p:sp>
      <p:sp>
        <p:nvSpPr>
          <p:cNvPr id="7" name="TextBox 6"/>
          <p:cNvSpPr txBox="1"/>
          <p:nvPr/>
        </p:nvSpPr>
        <p:spPr>
          <a:xfrm>
            <a:off x="4494680" y="1985683"/>
            <a:ext cx="3706663" cy="1477328"/>
          </a:xfrm>
          <a:prstGeom prst="rect">
            <a:avLst/>
          </a:prstGeom>
          <a:noFill/>
        </p:spPr>
        <p:txBody>
          <a:bodyPr wrap="square" rtlCol="0">
            <a:spAutoFit/>
          </a:bodyPr>
          <a:lstStyle/>
          <a:p>
            <a:r>
              <a:rPr lang="en-GB" dirty="0" smtClean="0"/>
              <a:t>A </a:t>
            </a:r>
            <a:r>
              <a:rPr lang="en-GB" u="sng" dirty="0" smtClean="0"/>
              <a:t>Serial</a:t>
            </a:r>
            <a:r>
              <a:rPr lang="en-GB" dirty="0" smtClean="0"/>
              <a:t> is a long story with continuing plot lines, events and characters that can last several or many seasons. Each episode usually links clearly to the next.</a:t>
            </a:r>
            <a:endParaRPr lang="en-GB" dirty="0"/>
          </a:p>
        </p:txBody>
      </p:sp>
      <p:sp>
        <p:nvSpPr>
          <p:cNvPr id="9" name="Rectangle 8"/>
          <p:cNvSpPr/>
          <p:nvPr/>
        </p:nvSpPr>
        <p:spPr>
          <a:xfrm>
            <a:off x="204487" y="1916482"/>
            <a:ext cx="3915532" cy="4534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241205" y="1916482"/>
            <a:ext cx="3825556" cy="4534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8187947" y="1916482"/>
            <a:ext cx="3825556" cy="4534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8187947" y="1979473"/>
            <a:ext cx="3661675" cy="1477328"/>
          </a:xfrm>
          <a:prstGeom prst="rect">
            <a:avLst/>
          </a:prstGeom>
          <a:noFill/>
        </p:spPr>
        <p:txBody>
          <a:bodyPr wrap="square" rtlCol="0">
            <a:spAutoFit/>
          </a:bodyPr>
          <a:lstStyle/>
          <a:p>
            <a:r>
              <a:rPr lang="en-GB" dirty="0" smtClean="0"/>
              <a:t>A </a:t>
            </a:r>
            <a:r>
              <a:rPr lang="en-GB" u="sng" dirty="0" smtClean="0"/>
              <a:t>Series</a:t>
            </a:r>
            <a:r>
              <a:rPr lang="en-GB" dirty="0" smtClean="0"/>
              <a:t> is a formulaic sequence of stories that can be self-contained, whilst still sharing continuing characters. This is a good format for 30 minute long </a:t>
            </a:r>
            <a:r>
              <a:rPr lang="en-GB" dirty="0" err="1" smtClean="0"/>
              <a:t>tv</a:t>
            </a:r>
            <a:r>
              <a:rPr lang="en-GB" dirty="0" smtClean="0"/>
              <a:t> shows.</a:t>
            </a:r>
            <a:endParaRPr lang="en-GB" dirty="0"/>
          </a:p>
        </p:txBody>
      </p:sp>
      <p:pic>
        <p:nvPicPr>
          <p:cNvPr id="3074" name="Picture 2" descr="https://lovelace-media.imgix.net/uploads/249/e65861d0-ad6e-0133-9890-0a6c20e5e3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9296" y="3539016"/>
            <a:ext cx="2878976" cy="19193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4"/>
          <a:srcRect l="9528" r="9003"/>
          <a:stretch/>
        </p:blipFill>
        <p:spPr>
          <a:xfrm>
            <a:off x="424302" y="3286806"/>
            <a:ext cx="3597088" cy="2483579"/>
          </a:xfrm>
          <a:prstGeom prst="rect">
            <a:avLst/>
          </a:prstGeom>
        </p:spPr>
      </p:pic>
    </p:spTree>
    <p:extLst>
      <p:ext uri="{BB962C8B-B14F-4D97-AF65-F5344CB8AC3E}">
        <p14:creationId xmlns:p14="http://schemas.microsoft.com/office/powerpoint/2010/main" val="313141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9512" y="572022"/>
            <a:ext cx="2000094" cy="263464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4000" dirty="0" smtClean="0"/>
              <a:t>Genre</a:t>
            </a:r>
          </a:p>
          <a:p>
            <a:pPr algn="ctr"/>
            <a:r>
              <a:rPr lang="en-GB" sz="4000" dirty="0" smtClean="0"/>
              <a:t>							</a:t>
            </a:r>
            <a:endParaRPr lang="en-GB" sz="4000" dirty="0"/>
          </a:p>
        </p:txBody>
      </p:sp>
      <p:pic>
        <p:nvPicPr>
          <p:cNvPr id="4098" name="Picture 2" descr="http://filmdebate.co.uk/wp-content/uploads/2014/05/Film-Gen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794" y="1990232"/>
            <a:ext cx="7290068" cy="311386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3732757" y="572022"/>
            <a:ext cx="7528142" cy="1287049"/>
          </a:xfrm>
        </p:spPr>
        <p:txBody>
          <a:bodyPr>
            <a:noAutofit/>
          </a:bodyPr>
          <a:lstStyle/>
          <a:p>
            <a:pPr marL="45720" indent="0">
              <a:buNone/>
            </a:pPr>
            <a:r>
              <a:rPr lang="en-GB" sz="2800" dirty="0"/>
              <a:t>A</a:t>
            </a:r>
            <a:r>
              <a:rPr lang="en-GB" sz="2800" b="1" dirty="0"/>
              <a:t> </a:t>
            </a:r>
            <a:r>
              <a:rPr lang="en-GB" sz="2800" b="1" dirty="0" smtClean="0"/>
              <a:t>TV </a:t>
            </a:r>
            <a:r>
              <a:rPr lang="en-GB" sz="2800" dirty="0" smtClean="0"/>
              <a:t>or </a:t>
            </a:r>
            <a:r>
              <a:rPr lang="en-GB" sz="2800" b="1" dirty="0" smtClean="0"/>
              <a:t>film </a:t>
            </a:r>
            <a:r>
              <a:rPr lang="en-GB" sz="2800" b="1" dirty="0"/>
              <a:t>genre</a:t>
            </a:r>
            <a:r>
              <a:rPr lang="en-GB" sz="2800" dirty="0"/>
              <a:t> </a:t>
            </a:r>
            <a:r>
              <a:rPr lang="en-GB" sz="2800" dirty="0" smtClean="0"/>
              <a:t>is </a:t>
            </a:r>
            <a:r>
              <a:rPr lang="en-GB" sz="2800" dirty="0"/>
              <a:t>a motion picture category based on similarities in either the </a:t>
            </a:r>
            <a:r>
              <a:rPr lang="en-GB" sz="2800" dirty="0" smtClean="0"/>
              <a:t> narrative elements</a:t>
            </a:r>
            <a:r>
              <a:rPr lang="en-GB" sz="2800" dirty="0"/>
              <a:t> or the emotional response to the film </a:t>
            </a:r>
          </a:p>
        </p:txBody>
      </p:sp>
      <p:sp>
        <p:nvSpPr>
          <p:cNvPr id="3" name="Rectangle 2"/>
          <p:cNvSpPr/>
          <p:nvPr/>
        </p:nvSpPr>
        <p:spPr>
          <a:xfrm>
            <a:off x="1419512" y="5335467"/>
            <a:ext cx="9146049" cy="954107"/>
          </a:xfrm>
          <a:prstGeom prst="rect">
            <a:avLst/>
          </a:prstGeom>
        </p:spPr>
        <p:txBody>
          <a:bodyPr wrap="square">
            <a:spAutoFit/>
          </a:bodyPr>
          <a:lstStyle/>
          <a:p>
            <a:r>
              <a:rPr lang="en-GB" sz="2800" dirty="0" smtClean="0">
                <a:solidFill>
                  <a:srgbClr val="252525"/>
                </a:solidFill>
              </a:rPr>
              <a:t>Examples </a:t>
            </a:r>
            <a:r>
              <a:rPr lang="en-GB" sz="2800" dirty="0">
                <a:solidFill>
                  <a:srgbClr val="252525"/>
                </a:solidFill>
              </a:rPr>
              <a:t>can also be classified by the setting, theme, topic, mood, format, target audience or budget</a:t>
            </a:r>
            <a:endParaRPr lang="en-GB" sz="2800" dirty="0"/>
          </a:p>
        </p:txBody>
      </p:sp>
    </p:spTree>
    <p:extLst>
      <p:ext uri="{BB962C8B-B14F-4D97-AF65-F5344CB8AC3E}">
        <p14:creationId xmlns:p14="http://schemas.microsoft.com/office/powerpoint/2010/main" val="222500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965" y="296450"/>
            <a:ext cx="9875520" cy="1356360"/>
          </a:xfrm>
        </p:spPr>
        <p:txBody>
          <a:bodyPr>
            <a:normAutofit/>
          </a:bodyPr>
          <a:lstStyle/>
          <a:p>
            <a:r>
              <a:rPr lang="en-GB" sz="3200" dirty="0" smtClean="0"/>
              <a:t>Genre can be defined by a combination of many several components including:</a:t>
            </a:r>
            <a:endParaRPr lang="en-GB" sz="3200" dirty="0"/>
          </a:p>
        </p:txBody>
      </p:sp>
      <p:pic>
        <p:nvPicPr>
          <p:cNvPr id="5" name="Picture 4"/>
          <p:cNvPicPr>
            <a:picLocks noChangeAspect="1"/>
          </p:cNvPicPr>
          <p:nvPr/>
        </p:nvPicPr>
        <p:blipFill>
          <a:blip r:embed="rId2"/>
          <a:stretch>
            <a:fillRect/>
          </a:stretch>
        </p:blipFill>
        <p:spPr>
          <a:xfrm>
            <a:off x="1765348" y="1576144"/>
            <a:ext cx="3345271" cy="1880971"/>
          </a:xfrm>
          <a:prstGeom prst="rect">
            <a:avLst/>
          </a:prstGeom>
        </p:spPr>
      </p:pic>
      <p:sp>
        <p:nvSpPr>
          <p:cNvPr id="6" name="TextBox 5"/>
          <p:cNvSpPr txBox="1"/>
          <p:nvPr/>
        </p:nvSpPr>
        <p:spPr>
          <a:xfrm>
            <a:off x="2693097" y="3457115"/>
            <a:ext cx="2204581" cy="523220"/>
          </a:xfrm>
          <a:prstGeom prst="rect">
            <a:avLst/>
          </a:prstGeom>
          <a:noFill/>
        </p:spPr>
        <p:txBody>
          <a:bodyPr wrap="square" rtlCol="0">
            <a:spAutoFit/>
          </a:bodyPr>
          <a:lstStyle/>
          <a:p>
            <a:r>
              <a:rPr lang="en-GB" sz="2800" dirty="0" smtClean="0"/>
              <a:t>Setting</a:t>
            </a:r>
            <a:endParaRPr lang="en-GB" sz="2800" dirty="0"/>
          </a:p>
        </p:txBody>
      </p:sp>
      <p:pic>
        <p:nvPicPr>
          <p:cNvPr id="7" name="Picture 6"/>
          <p:cNvPicPr>
            <a:picLocks noChangeAspect="1"/>
          </p:cNvPicPr>
          <p:nvPr/>
        </p:nvPicPr>
        <p:blipFill>
          <a:blip r:embed="rId3"/>
          <a:stretch>
            <a:fillRect/>
          </a:stretch>
        </p:blipFill>
        <p:spPr>
          <a:xfrm>
            <a:off x="7090918" y="1576144"/>
            <a:ext cx="3493575" cy="1768305"/>
          </a:xfrm>
          <a:prstGeom prst="rect">
            <a:avLst/>
          </a:prstGeom>
        </p:spPr>
      </p:pic>
      <p:sp>
        <p:nvSpPr>
          <p:cNvPr id="8" name="TextBox 7"/>
          <p:cNvSpPr txBox="1"/>
          <p:nvPr/>
        </p:nvSpPr>
        <p:spPr>
          <a:xfrm>
            <a:off x="8074904" y="3457115"/>
            <a:ext cx="2204581" cy="523220"/>
          </a:xfrm>
          <a:prstGeom prst="rect">
            <a:avLst/>
          </a:prstGeom>
          <a:noFill/>
        </p:spPr>
        <p:txBody>
          <a:bodyPr wrap="square" rtlCol="0">
            <a:spAutoFit/>
          </a:bodyPr>
          <a:lstStyle/>
          <a:p>
            <a:r>
              <a:rPr lang="en-GB" sz="2800" dirty="0" smtClean="0"/>
              <a:t>Narrative</a:t>
            </a:r>
            <a:endParaRPr lang="en-GB" sz="2800" dirty="0"/>
          </a:p>
        </p:txBody>
      </p:sp>
      <p:pic>
        <p:nvPicPr>
          <p:cNvPr id="9" name="Picture 8"/>
          <p:cNvPicPr>
            <a:picLocks noChangeAspect="1"/>
          </p:cNvPicPr>
          <p:nvPr/>
        </p:nvPicPr>
        <p:blipFill>
          <a:blip r:embed="rId4"/>
          <a:stretch>
            <a:fillRect/>
          </a:stretch>
        </p:blipFill>
        <p:spPr>
          <a:xfrm>
            <a:off x="1720119" y="3980335"/>
            <a:ext cx="3390500" cy="1905461"/>
          </a:xfrm>
          <a:prstGeom prst="rect">
            <a:avLst/>
          </a:prstGeom>
        </p:spPr>
      </p:pic>
      <p:sp>
        <p:nvSpPr>
          <p:cNvPr id="10" name="TextBox 9"/>
          <p:cNvSpPr txBox="1"/>
          <p:nvPr/>
        </p:nvSpPr>
        <p:spPr>
          <a:xfrm>
            <a:off x="1987401" y="5885796"/>
            <a:ext cx="3123218" cy="523220"/>
          </a:xfrm>
          <a:prstGeom prst="rect">
            <a:avLst/>
          </a:prstGeom>
          <a:noFill/>
        </p:spPr>
        <p:txBody>
          <a:bodyPr wrap="square" rtlCol="0">
            <a:spAutoFit/>
          </a:bodyPr>
          <a:lstStyle/>
          <a:p>
            <a:r>
              <a:rPr lang="en-GB" sz="2800" dirty="0" smtClean="0"/>
              <a:t>Emotional response</a:t>
            </a:r>
            <a:endParaRPr lang="en-GB" sz="2800" dirty="0"/>
          </a:p>
        </p:txBody>
      </p:sp>
      <p:pic>
        <p:nvPicPr>
          <p:cNvPr id="11" name="Picture 10"/>
          <p:cNvPicPr>
            <a:picLocks noChangeAspect="1"/>
          </p:cNvPicPr>
          <p:nvPr/>
        </p:nvPicPr>
        <p:blipFill rotWithShape="1">
          <a:blip r:embed="rId5"/>
          <a:srcRect l="11650" t="8791" r="10034" b="5503"/>
          <a:stretch/>
        </p:blipFill>
        <p:spPr>
          <a:xfrm>
            <a:off x="7197140" y="3988196"/>
            <a:ext cx="3387353" cy="1897600"/>
          </a:xfrm>
          <a:prstGeom prst="rect">
            <a:avLst/>
          </a:prstGeom>
        </p:spPr>
      </p:pic>
      <p:sp>
        <p:nvSpPr>
          <p:cNvPr id="12" name="TextBox 11"/>
          <p:cNvSpPr txBox="1"/>
          <p:nvPr/>
        </p:nvSpPr>
        <p:spPr>
          <a:xfrm>
            <a:off x="8467355" y="5885796"/>
            <a:ext cx="3123218" cy="523220"/>
          </a:xfrm>
          <a:prstGeom prst="rect">
            <a:avLst/>
          </a:prstGeom>
          <a:noFill/>
        </p:spPr>
        <p:txBody>
          <a:bodyPr wrap="square" rtlCol="0">
            <a:spAutoFit/>
          </a:bodyPr>
          <a:lstStyle/>
          <a:p>
            <a:r>
              <a:rPr lang="en-GB" sz="2800" dirty="0" smtClean="0"/>
              <a:t>Tone</a:t>
            </a:r>
            <a:endParaRPr lang="en-GB" sz="2800" dirty="0"/>
          </a:p>
        </p:txBody>
      </p:sp>
    </p:spTree>
    <p:extLst>
      <p:ext uri="{BB962C8B-B14F-4D97-AF65-F5344CB8AC3E}">
        <p14:creationId xmlns:p14="http://schemas.microsoft.com/office/powerpoint/2010/main" val="2860631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Genre can be constructed using stylistic codes</a:t>
            </a:r>
            <a:endParaRPr lang="en-GB" dirty="0"/>
          </a:p>
        </p:txBody>
      </p:sp>
      <p:pic>
        <p:nvPicPr>
          <p:cNvPr id="8" name="Picture 7"/>
          <p:cNvPicPr>
            <a:picLocks noChangeAspect="1"/>
          </p:cNvPicPr>
          <p:nvPr/>
        </p:nvPicPr>
        <p:blipFill>
          <a:blip r:embed="rId2"/>
          <a:stretch>
            <a:fillRect/>
          </a:stretch>
        </p:blipFill>
        <p:spPr>
          <a:xfrm>
            <a:off x="955109" y="2315279"/>
            <a:ext cx="4944719" cy="2781404"/>
          </a:xfrm>
          <a:prstGeom prst="rect">
            <a:avLst/>
          </a:prstGeom>
        </p:spPr>
      </p:pic>
      <p:pic>
        <p:nvPicPr>
          <p:cNvPr id="9" name="Picture 8"/>
          <p:cNvPicPr>
            <a:picLocks noChangeAspect="1"/>
          </p:cNvPicPr>
          <p:nvPr/>
        </p:nvPicPr>
        <p:blipFill>
          <a:blip r:embed="rId3"/>
          <a:stretch>
            <a:fillRect/>
          </a:stretch>
        </p:blipFill>
        <p:spPr>
          <a:xfrm>
            <a:off x="6421762" y="2315279"/>
            <a:ext cx="4596758" cy="2770288"/>
          </a:xfrm>
          <a:prstGeom prst="rect">
            <a:avLst/>
          </a:prstGeom>
        </p:spPr>
      </p:pic>
    </p:spTree>
    <p:extLst>
      <p:ext uri="{BB962C8B-B14F-4D97-AF65-F5344CB8AC3E}">
        <p14:creationId xmlns:p14="http://schemas.microsoft.com/office/powerpoint/2010/main" val="1546903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609600"/>
            <a:ext cx="1863247" cy="5486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Narrative Structure</a:t>
            </a:r>
            <a:endParaRPr lang="en-GB" sz="3200" dirty="0"/>
          </a:p>
        </p:txBody>
      </p:sp>
      <p:sp>
        <p:nvSpPr>
          <p:cNvPr id="8" name="TextBox 7"/>
          <p:cNvSpPr txBox="1"/>
          <p:nvPr/>
        </p:nvSpPr>
        <p:spPr>
          <a:xfrm>
            <a:off x="3883068" y="901874"/>
            <a:ext cx="7327726" cy="4401205"/>
          </a:xfrm>
          <a:prstGeom prst="rect">
            <a:avLst/>
          </a:prstGeom>
          <a:noFill/>
        </p:spPr>
        <p:txBody>
          <a:bodyPr wrap="square" rtlCol="0">
            <a:spAutoFit/>
          </a:bodyPr>
          <a:lstStyle/>
          <a:p>
            <a:r>
              <a:rPr lang="en-GB" sz="4000" dirty="0" smtClean="0"/>
              <a:t>- Linear </a:t>
            </a:r>
            <a:r>
              <a:rPr lang="en-GB" sz="4000" dirty="0"/>
              <a:t>(or sequential) </a:t>
            </a:r>
            <a:endParaRPr lang="en-GB" sz="4000" dirty="0" smtClean="0"/>
          </a:p>
          <a:p>
            <a:r>
              <a:rPr lang="en-GB" sz="4000" dirty="0"/>
              <a:t/>
            </a:r>
            <a:br>
              <a:rPr lang="en-GB" sz="4000" dirty="0"/>
            </a:br>
            <a:r>
              <a:rPr lang="en-GB" sz="4000" dirty="0" smtClean="0"/>
              <a:t>- Non-linear </a:t>
            </a:r>
            <a:r>
              <a:rPr lang="en-GB" sz="4000" dirty="0"/>
              <a:t>(or non-sequential) </a:t>
            </a:r>
            <a:endParaRPr lang="en-GB" sz="4000" dirty="0" smtClean="0"/>
          </a:p>
          <a:p>
            <a:r>
              <a:rPr lang="en-GB" sz="4000" dirty="0"/>
              <a:t/>
            </a:r>
            <a:br>
              <a:rPr lang="en-GB" sz="4000" dirty="0"/>
            </a:br>
            <a:r>
              <a:rPr lang="en-GB" sz="4000" dirty="0" smtClean="0"/>
              <a:t>- Circular</a:t>
            </a:r>
          </a:p>
          <a:p>
            <a:endParaRPr lang="en-GB" sz="4000" dirty="0"/>
          </a:p>
          <a:p>
            <a:r>
              <a:rPr lang="en-GB" sz="4000" dirty="0" smtClean="0"/>
              <a:t>- Flashback</a:t>
            </a:r>
            <a:endParaRPr lang="en-GB" sz="4000" dirty="0"/>
          </a:p>
        </p:txBody>
      </p:sp>
    </p:spTree>
    <p:extLst>
      <p:ext uri="{BB962C8B-B14F-4D97-AF65-F5344CB8AC3E}">
        <p14:creationId xmlns:p14="http://schemas.microsoft.com/office/powerpoint/2010/main" val="12543075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bwMode="auto">
          <a:xfrm>
            <a:off x="3394907" y="299814"/>
            <a:ext cx="5400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n-GB" dirty="0" smtClean="0"/>
              <a:t>Narrative structures</a:t>
            </a:r>
            <a:endParaRPr lang="en-GB" dirty="0"/>
          </a:p>
        </p:txBody>
      </p:sp>
      <p:sp>
        <p:nvSpPr>
          <p:cNvPr id="5" name="Text Placeholder 4"/>
          <p:cNvSpPr>
            <a:spLocks noGrp="1"/>
          </p:cNvSpPr>
          <p:nvPr/>
        </p:nvSpPr>
        <p:spPr bwMode="auto">
          <a:xfrm>
            <a:off x="1981200" y="1340099"/>
            <a:ext cx="4040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Font typeface="Arial" charset="0"/>
              <a:buNone/>
              <a:defRPr sz="2400" b="1" kern="1200">
                <a:solidFill>
                  <a:schemeClr val="tx1"/>
                </a:solidFill>
                <a:latin typeface="+mn-lt"/>
                <a:ea typeface="ＭＳ Ｐゴシック" charset="0"/>
                <a:cs typeface="ＭＳ Ｐゴシック" charset="0"/>
              </a:defRPr>
            </a:lvl1pPr>
            <a:lvl2pPr marL="457200" indent="0" algn="l" rtl="0" eaLnBrk="0" fontAlgn="base" hangingPunct="0">
              <a:spcBef>
                <a:spcPct val="20000"/>
              </a:spcBef>
              <a:spcAft>
                <a:spcPct val="0"/>
              </a:spcAft>
              <a:buFont typeface="Arial" charset="0"/>
              <a:buNone/>
              <a:defRPr sz="2000" b="1" kern="1200">
                <a:solidFill>
                  <a:schemeClr val="tx1"/>
                </a:solidFill>
                <a:latin typeface="+mn-lt"/>
                <a:ea typeface="ＭＳ Ｐゴシック" charset="0"/>
                <a:cs typeface="+mn-cs"/>
              </a:defRPr>
            </a:lvl2pPr>
            <a:lvl3pPr marL="914400" indent="0" algn="l" rtl="0" eaLnBrk="0" fontAlgn="base" hangingPunct="0">
              <a:spcBef>
                <a:spcPct val="20000"/>
              </a:spcBef>
              <a:spcAft>
                <a:spcPct val="0"/>
              </a:spcAft>
              <a:buFont typeface="Arial" charset="0"/>
              <a:buNone/>
              <a:defRPr sz="1800" b="1" kern="1200">
                <a:solidFill>
                  <a:schemeClr val="tx1"/>
                </a:solidFill>
                <a:latin typeface="+mn-lt"/>
                <a:ea typeface="ＭＳ Ｐゴシック" charset="0"/>
                <a:cs typeface="+mn-cs"/>
              </a:defRPr>
            </a:lvl3pPr>
            <a:lvl4pPr marL="1371600" indent="0" algn="l" rtl="0" eaLnBrk="0" fontAlgn="base" hangingPunct="0">
              <a:spcBef>
                <a:spcPct val="20000"/>
              </a:spcBef>
              <a:spcAft>
                <a:spcPct val="0"/>
              </a:spcAft>
              <a:buFont typeface="Arial" charset="0"/>
              <a:buNone/>
              <a:defRPr sz="1600" b="1" kern="1200">
                <a:solidFill>
                  <a:schemeClr val="tx1"/>
                </a:solidFill>
                <a:latin typeface="+mn-lt"/>
                <a:ea typeface="ＭＳ Ｐゴシック" charset="0"/>
                <a:cs typeface="+mn-cs"/>
              </a:defRPr>
            </a:lvl4pPr>
            <a:lvl5pPr marL="1828800" indent="0" algn="l" rtl="0" eaLnBrk="0" fontAlgn="base" hangingPunct="0">
              <a:spcBef>
                <a:spcPct val="20000"/>
              </a:spcBef>
              <a:spcAft>
                <a:spcPct val="0"/>
              </a:spcAft>
              <a:buFont typeface="Arial" charset="0"/>
              <a:buNone/>
              <a:defRPr sz="1600" b="1" kern="1200">
                <a:solidFill>
                  <a:schemeClr val="tx1"/>
                </a:solidFill>
                <a:latin typeface="+mn-lt"/>
                <a:ea typeface="ＭＳ Ｐゴシック" charset="0"/>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GB" dirty="0" smtClean="0"/>
              <a:t>Linear Narrative</a:t>
            </a:r>
            <a:endParaRPr lang="en-GB" dirty="0"/>
          </a:p>
        </p:txBody>
      </p:sp>
      <p:sp>
        <p:nvSpPr>
          <p:cNvPr id="6" name="Content Placeholder 5"/>
          <p:cNvSpPr>
            <a:spLocks noGrp="1"/>
          </p:cNvSpPr>
          <p:nvPr/>
        </p:nvSpPr>
        <p:spPr bwMode="auto">
          <a:xfrm>
            <a:off x="1981200" y="1979861"/>
            <a:ext cx="4040188" cy="211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r>
              <a:rPr lang="en-GB" sz="1800" dirty="0" smtClean="0"/>
              <a:t>Linear </a:t>
            </a:r>
            <a:r>
              <a:rPr lang="en-GB" sz="1800" dirty="0"/>
              <a:t>narratives follow a straight line — starting at the beginning, moving to the middle and proceeding to the end of the story</a:t>
            </a:r>
            <a:r>
              <a:rPr lang="en-GB" sz="1800" dirty="0" smtClean="0"/>
              <a:t>. Often </a:t>
            </a:r>
            <a:r>
              <a:rPr lang="en-GB" sz="1800" b="1" i="1" dirty="0" smtClean="0"/>
              <a:t>Chronological.</a:t>
            </a:r>
            <a:r>
              <a:rPr lang="en-GB" sz="1800" dirty="0"/>
              <a:t> </a:t>
            </a:r>
            <a:endParaRPr lang="en-GB" sz="1800" dirty="0" smtClean="0"/>
          </a:p>
        </p:txBody>
      </p:sp>
      <p:sp>
        <p:nvSpPr>
          <p:cNvPr id="7" name="Text Placeholder 6"/>
          <p:cNvSpPr>
            <a:spLocks noGrp="1"/>
          </p:cNvSpPr>
          <p:nvPr/>
        </p:nvSpPr>
        <p:spPr bwMode="auto">
          <a:xfrm>
            <a:off x="6169025" y="1340099"/>
            <a:ext cx="40417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Font typeface="Arial" charset="0"/>
              <a:buNone/>
              <a:defRPr sz="2400" b="1" kern="1200">
                <a:solidFill>
                  <a:schemeClr val="tx1"/>
                </a:solidFill>
                <a:latin typeface="+mn-lt"/>
                <a:ea typeface="ＭＳ Ｐゴシック" charset="0"/>
                <a:cs typeface="ＭＳ Ｐゴシック" charset="0"/>
              </a:defRPr>
            </a:lvl1pPr>
            <a:lvl2pPr marL="457200" indent="0" algn="l" rtl="0" eaLnBrk="0" fontAlgn="base" hangingPunct="0">
              <a:spcBef>
                <a:spcPct val="20000"/>
              </a:spcBef>
              <a:spcAft>
                <a:spcPct val="0"/>
              </a:spcAft>
              <a:buFont typeface="Arial" charset="0"/>
              <a:buNone/>
              <a:defRPr sz="2000" b="1" kern="1200">
                <a:solidFill>
                  <a:schemeClr val="tx1"/>
                </a:solidFill>
                <a:latin typeface="+mn-lt"/>
                <a:ea typeface="ＭＳ Ｐゴシック" charset="0"/>
                <a:cs typeface="+mn-cs"/>
              </a:defRPr>
            </a:lvl2pPr>
            <a:lvl3pPr marL="914400" indent="0" algn="l" rtl="0" eaLnBrk="0" fontAlgn="base" hangingPunct="0">
              <a:spcBef>
                <a:spcPct val="20000"/>
              </a:spcBef>
              <a:spcAft>
                <a:spcPct val="0"/>
              </a:spcAft>
              <a:buFont typeface="Arial" charset="0"/>
              <a:buNone/>
              <a:defRPr sz="1800" b="1" kern="1200">
                <a:solidFill>
                  <a:schemeClr val="tx1"/>
                </a:solidFill>
                <a:latin typeface="+mn-lt"/>
                <a:ea typeface="ＭＳ Ｐゴシック" charset="0"/>
                <a:cs typeface="+mn-cs"/>
              </a:defRPr>
            </a:lvl3pPr>
            <a:lvl4pPr marL="1371600" indent="0" algn="l" rtl="0" eaLnBrk="0" fontAlgn="base" hangingPunct="0">
              <a:spcBef>
                <a:spcPct val="20000"/>
              </a:spcBef>
              <a:spcAft>
                <a:spcPct val="0"/>
              </a:spcAft>
              <a:buFont typeface="Arial" charset="0"/>
              <a:buNone/>
              <a:defRPr sz="1600" b="1" kern="1200">
                <a:solidFill>
                  <a:schemeClr val="tx1"/>
                </a:solidFill>
                <a:latin typeface="+mn-lt"/>
                <a:ea typeface="ＭＳ Ｐゴシック" charset="0"/>
                <a:cs typeface="+mn-cs"/>
              </a:defRPr>
            </a:lvl4pPr>
            <a:lvl5pPr marL="1828800" indent="0" algn="l" rtl="0" eaLnBrk="0" fontAlgn="base" hangingPunct="0">
              <a:spcBef>
                <a:spcPct val="20000"/>
              </a:spcBef>
              <a:spcAft>
                <a:spcPct val="0"/>
              </a:spcAft>
              <a:buFont typeface="Arial" charset="0"/>
              <a:buNone/>
              <a:defRPr sz="1600" b="1" kern="1200">
                <a:solidFill>
                  <a:schemeClr val="tx1"/>
                </a:solidFill>
                <a:latin typeface="+mn-lt"/>
                <a:ea typeface="ＭＳ Ｐゴシック" charset="0"/>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GB" dirty="0" smtClean="0"/>
              <a:t>Non-Linear Narrative</a:t>
            </a:r>
            <a:endParaRPr lang="en-GB" dirty="0"/>
          </a:p>
        </p:txBody>
      </p:sp>
      <p:sp>
        <p:nvSpPr>
          <p:cNvPr id="8" name="Content Placeholder 7"/>
          <p:cNvSpPr>
            <a:spLocks noGrp="1"/>
          </p:cNvSpPr>
          <p:nvPr/>
        </p:nvSpPr>
        <p:spPr bwMode="auto">
          <a:xfrm>
            <a:off x="6169025" y="1979861"/>
            <a:ext cx="4041775"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r>
              <a:rPr lang="en-GB" sz="1800" dirty="0"/>
              <a:t>non-linear narrative often starts at the middle of a story or the height of a conflict and then double-backs to the beginning</a:t>
            </a:r>
            <a:r>
              <a:rPr lang="en-GB" sz="1800" dirty="0" smtClean="0"/>
              <a:t>.</a:t>
            </a:r>
          </a:p>
          <a:p>
            <a:endParaRPr lang="en-GB" sz="1800" dirty="0" smtClean="0"/>
          </a:p>
          <a:p>
            <a:endParaRPr lang="en-GB" sz="1800" dirty="0" smtClean="0"/>
          </a:p>
          <a:p>
            <a:endParaRPr lang="en-GB" sz="1800" dirty="0" smtClean="0"/>
          </a:p>
          <a:p>
            <a:r>
              <a:rPr lang="en-GB" sz="1800" dirty="0" smtClean="0"/>
              <a:t>Another</a:t>
            </a:r>
            <a:r>
              <a:rPr lang="en-GB" sz="1800" dirty="0"/>
              <a:t>, albeit more challenging, non-linear narrative form employs </a:t>
            </a:r>
            <a:r>
              <a:rPr lang="en-GB" sz="1800" b="1" i="1" dirty="0"/>
              <a:t>flashbacks</a:t>
            </a:r>
            <a:r>
              <a:rPr lang="en-GB" sz="1800" dirty="0"/>
              <a:t> and “</a:t>
            </a:r>
            <a:r>
              <a:rPr lang="en-GB" sz="1800" b="1" i="1" dirty="0" err="1"/>
              <a:t>flashforwards</a:t>
            </a:r>
            <a:r>
              <a:rPr lang="en-GB" sz="1800" dirty="0"/>
              <a:t>” to keep the </a:t>
            </a:r>
            <a:r>
              <a:rPr lang="en-GB" sz="1800" dirty="0" smtClean="0"/>
              <a:t>audience on their toes </a:t>
            </a:r>
            <a:r>
              <a:rPr lang="en-GB" sz="1800" dirty="0"/>
              <a:t>as </a:t>
            </a:r>
            <a:r>
              <a:rPr lang="en-GB" sz="1800" dirty="0" smtClean="0"/>
              <a:t>the film tells </a:t>
            </a:r>
            <a:r>
              <a:rPr lang="en-GB" sz="1800" dirty="0"/>
              <a:t>the full story.</a:t>
            </a:r>
          </a:p>
        </p:txBody>
      </p:sp>
      <p:sp>
        <p:nvSpPr>
          <p:cNvPr id="9" name="Text Placeholder 4"/>
          <p:cNvSpPr txBox="1">
            <a:spLocks/>
          </p:cNvSpPr>
          <p:nvPr/>
        </p:nvSpPr>
        <p:spPr bwMode="auto">
          <a:xfrm>
            <a:off x="2059395" y="4082863"/>
            <a:ext cx="4040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b"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r>
              <a:rPr lang="en-GB" sz="2400" b="1" dirty="0" smtClean="0"/>
              <a:t>Circular Narrative</a:t>
            </a:r>
            <a:endParaRPr lang="en-GB" sz="2400" b="1" dirty="0"/>
          </a:p>
        </p:txBody>
      </p:sp>
      <p:sp>
        <p:nvSpPr>
          <p:cNvPr id="10" name="Content Placeholder 5"/>
          <p:cNvSpPr txBox="1">
            <a:spLocks/>
          </p:cNvSpPr>
          <p:nvPr/>
        </p:nvSpPr>
        <p:spPr bwMode="auto">
          <a:xfrm>
            <a:off x="2059395" y="4674146"/>
            <a:ext cx="4040188" cy="211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t"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r>
              <a:rPr lang="en-GB" sz="1800" dirty="0"/>
              <a:t>A story that ends in the same place it began is commonly called a circular or cyclical narrative. </a:t>
            </a:r>
            <a:endParaRPr lang="en-GB" sz="1800" dirty="0" smtClean="0"/>
          </a:p>
          <a:p>
            <a:endParaRPr lang="en-GB" dirty="0"/>
          </a:p>
        </p:txBody>
      </p:sp>
      <p:sp>
        <p:nvSpPr>
          <p:cNvPr id="11" name="Slide Number Placeholder 10"/>
          <p:cNvSpPr>
            <a:spLocks noGrp="1"/>
          </p:cNvSpPr>
          <p:nvPr/>
        </p:nvSpPr>
        <p:spPr>
          <a:xfrm>
            <a:off x="8077200" y="6161336"/>
            <a:ext cx="2133600" cy="365125"/>
          </a:xfrm>
          <a:prstGeom prst="rect">
            <a:avLst/>
          </a:prstGeom>
        </p:spPr>
        <p:txBody>
          <a:bodyPr vert="horz" lIns="91440" tIns="45720" rIns="91440" bIns="45720" rtlCol="0" anchor="ctr"/>
          <a:lstStyle>
            <a:defPPr>
              <a:defRPr lang="en-US"/>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defRPr/>
            </a:pPr>
            <a:fld id="{8195F04D-AAFB-3A4C-8784-EA812830C8E0}" type="slidenum">
              <a:rPr lang="en-GB" smtClean="0"/>
              <a:pPr>
                <a:defRPr/>
              </a:pPr>
              <a:t>9</a:t>
            </a:fld>
            <a:endParaRPr lang="en-GB" dirty="0"/>
          </a:p>
        </p:txBody>
      </p:sp>
      <p:sp>
        <p:nvSpPr>
          <p:cNvPr id="12" name="Text Placeholder 4"/>
          <p:cNvSpPr txBox="1">
            <a:spLocks/>
          </p:cNvSpPr>
          <p:nvPr/>
        </p:nvSpPr>
        <p:spPr bwMode="auto">
          <a:xfrm>
            <a:off x="7322415" y="3458320"/>
            <a:ext cx="4040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b"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r>
              <a:rPr lang="en-GB" sz="2400" b="1" dirty="0" smtClean="0"/>
              <a:t>Flashback</a:t>
            </a:r>
            <a:endParaRPr lang="en-GB" sz="2400" b="1" dirty="0"/>
          </a:p>
        </p:txBody>
      </p:sp>
    </p:spTree>
    <p:extLst>
      <p:ext uri="{BB962C8B-B14F-4D97-AF65-F5344CB8AC3E}">
        <p14:creationId xmlns:p14="http://schemas.microsoft.com/office/powerpoint/2010/main" val="606357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ectangle 3"/>
          <p:cNvSpPr/>
          <p:nvPr/>
        </p:nvSpPr>
        <p:spPr>
          <a:xfrm>
            <a:off x="1143000" y="609600"/>
            <a:ext cx="1863247" cy="54864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Narrative Structure</a:t>
            </a:r>
            <a:endParaRPr lang="en-GB" sz="3200" dirty="0"/>
          </a:p>
        </p:txBody>
      </p:sp>
      <p:pic>
        <p:nvPicPr>
          <p:cNvPr id="1026" name="Picture 2" descr="http://www.kateforsyth.com.au/images/Blog%20January%202013/ThreeActStructureFl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6457" y="1028021"/>
            <a:ext cx="7789414" cy="3894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047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Todorov's</a:t>
            </a:r>
            <a:r>
              <a:rPr lang="en-GB" dirty="0"/>
              <a:t> narrative theory</a:t>
            </a:r>
          </a:p>
        </p:txBody>
      </p:sp>
      <p:sp>
        <p:nvSpPr>
          <p:cNvPr id="3" name="Content Placeholder 2"/>
          <p:cNvSpPr>
            <a:spLocks noGrp="1"/>
          </p:cNvSpPr>
          <p:nvPr>
            <p:ph idx="1"/>
          </p:nvPr>
        </p:nvSpPr>
        <p:spPr>
          <a:xfrm>
            <a:off x="925673" y="1669094"/>
            <a:ext cx="10092847" cy="1437362"/>
          </a:xfrm>
        </p:spPr>
        <p:txBody>
          <a:bodyPr>
            <a:normAutofit/>
          </a:bodyPr>
          <a:lstStyle/>
          <a:p>
            <a:r>
              <a:rPr lang="en-GB" dirty="0" err="1"/>
              <a:t>Tzvetan</a:t>
            </a:r>
            <a:r>
              <a:rPr lang="en-GB" dirty="0"/>
              <a:t> </a:t>
            </a:r>
            <a:r>
              <a:rPr lang="en-GB" dirty="0" err="1"/>
              <a:t>Todorov's</a:t>
            </a:r>
            <a:r>
              <a:rPr lang="en-GB" dirty="0"/>
              <a:t> narrative theory suggests that all narratives follow a three part structure where they begin with </a:t>
            </a:r>
            <a:r>
              <a:rPr lang="en-GB" b="1" dirty="0"/>
              <a:t>equilibrium</a:t>
            </a:r>
            <a:r>
              <a:rPr lang="en-GB" dirty="0"/>
              <a:t>, where everything is balanced, progress as something comes along to disrupt that </a:t>
            </a:r>
            <a:r>
              <a:rPr lang="en-GB" b="1" dirty="0"/>
              <a:t>equilibrium</a:t>
            </a:r>
            <a:r>
              <a:rPr lang="en-GB" dirty="0"/>
              <a:t>, and finally reach a resolution, when </a:t>
            </a:r>
            <a:r>
              <a:rPr lang="en-GB" b="1" dirty="0"/>
              <a:t>equilibrium</a:t>
            </a:r>
            <a:r>
              <a:rPr lang="en-GB" dirty="0"/>
              <a:t> is restored</a:t>
            </a:r>
            <a:endParaRPr lang="en-GB" dirty="0"/>
          </a:p>
        </p:txBody>
      </p:sp>
      <p:pic>
        <p:nvPicPr>
          <p:cNvPr id="4" name="Picture 3"/>
          <p:cNvPicPr>
            <a:picLocks noChangeAspect="1"/>
          </p:cNvPicPr>
          <p:nvPr/>
        </p:nvPicPr>
        <p:blipFill>
          <a:blip r:embed="rId2"/>
          <a:stretch>
            <a:fillRect/>
          </a:stretch>
        </p:blipFill>
        <p:spPr>
          <a:xfrm>
            <a:off x="6646754" y="3213867"/>
            <a:ext cx="5086350" cy="2857500"/>
          </a:xfrm>
          <a:prstGeom prst="rect">
            <a:avLst/>
          </a:prstGeom>
        </p:spPr>
      </p:pic>
      <p:pic>
        <p:nvPicPr>
          <p:cNvPr id="5" name="Picture 4"/>
          <p:cNvPicPr>
            <a:picLocks noChangeAspect="1"/>
          </p:cNvPicPr>
          <p:nvPr/>
        </p:nvPicPr>
        <p:blipFill rotWithShape="1">
          <a:blip r:embed="rId3"/>
          <a:srcRect t="19589" b="18639"/>
          <a:stretch/>
        </p:blipFill>
        <p:spPr>
          <a:xfrm>
            <a:off x="608165" y="3106456"/>
            <a:ext cx="6377730" cy="3165327"/>
          </a:xfrm>
          <a:prstGeom prst="rect">
            <a:avLst/>
          </a:prstGeom>
        </p:spPr>
      </p:pic>
    </p:spTree>
    <p:extLst>
      <p:ext uri="{BB962C8B-B14F-4D97-AF65-F5344CB8AC3E}">
        <p14:creationId xmlns:p14="http://schemas.microsoft.com/office/powerpoint/2010/main" val="307870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47760"/>
            <a:ext cx="10276562" cy="89252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smtClean="0"/>
              <a:t>construction-  Camera angles</a:t>
            </a:r>
            <a:endParaRPr lang="en-GB" sz="3200" dirty="0"/>
          </a:p>
        </p:txBody>
      </p:sp>
      <p:pic>
        <p:nvPicPr>
          <p:cNvPr id="1026" name="Picture 2" descr="https://d1uvxqwmcz8fl1.cloudfront.net/tes/resources/6172952/766888c2-33dc-4fde-83f0-23221324b0a6/image?width=500&amp;height=500&amp;version=1409652469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991" y="1924275"/>
            <a:ext cx="5058426" cy="37938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5734833" y="1471090"/>
            <a:ext cx="6076950" cy="4562475"/>
          </a:xfrm>
          <a:prstGeom prst="rect">
            <a:avLst/>
          </a:prstGeom>
        </p:spPr>
      </p:pic>
      <p:sp>
        <p:nvSpPr>
          <p:cNvPr id="4" name="TextBox 3"/>
          <p:cNvSpPr txBox="1"/>
          <p:nvPr/>
        </p:nvSpPr>
        <p:spPr>
          <a:xfrm>
            <a:off x="3209795" y="5848899"/>
            <a:ext cx="8066762" cy="369332"/>
          </a:xfrm>
          <a:prstGeom prst="rect">
            <a:avLst/>
          </a:prstGeom>
          <a:noFill/>
        </p:spPr>
        <p:txBody>
          <a:bodyPr wrap="square" rtlCol="0">
            <a:spAutoFit/>
          </a:bodyPr>
          <a:lstStyle/>
          <a:p>
            <a:r>
              <a:rPr lang="en-GB" dirty="0" smtClean="0"/>
              <a:t>A visual language used to move the narrative forward</a:t>
            </a:r>
            <a:endParaRPr lang="en-GB" dirty="0"/>
          </a:p>
        </p:txBody>
      </p:sp>
    </p:spTree>
    <p:extLst>
      <p:ext uri="{BB962C8B-B14F-4D97-AF65-F5344CB8AC3E}">
        <p14:creationId xmlns:p14="http://schemas.microsoft.com/office/powerpoint/2010/main" val="3499139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47760"/>
            <a:ext cx="10276562" cy="89252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smtClean="0"/>
              <a:t>construction-  Lighting</a:t>
            </a:r>
            <a:endParaRPr lang="en-GB" sz="3200" dirty="0"/>
          </a:p>
        </p:txBody>
      </p:sp>
      <p:pic>
        <p:nvPicPr>
          <p:cNvPr id="4" name="Picture 3"/>
          <p:cNvPicPr>
            <a:picLocks noChangeAspect="1"/>
          </p:cNvPicPr>
          <p:nvPr/>
        </p:nvPicPr>
        <p:blipFill>
          <a:blip r:embed="rId2"/>
          <a:stretch>
            <a:fillRect/>
          </a:stretch>
        </p:blipFill>
        <p:spPr>
          <a:xfrm>
            <a:off x="914400" y="1891428"/>
            <a:ext cx="6033370" cy="3393771"/>
          </a:xfrm>
          <a:prstGeom prst="rect">
            <a:avLst/>
          </a:prstGeom>
        </p:spPr>
      </p:pic>
      <p:pic>
        <p:nvPicPr>
          <p:cNvPr id="5" name="Picture 4"/>
          <p:cNvPicPr>
            <a:picLocks noChangeAspect="1"/>
          </p:cNvPicPr>
          <p:nvPr/>
        </p:nvPicPr>
        <p:blipFill>
          <a:blip r:embed="rId3"/>
          <a:stretch>
            <a:fillRect/>
          </a:stretch>
        </p:blipFill>
        <p:spPr>
          <a:xfrm>
            <a:off x="7089862" y="1891427"/>
            <a:ext cx="4400550" cy="3393771"/>
          </a:xfrm>
          <a:prstGeom prst="rect">
            <a:avLst/>
          </a:prstGeom>
        </p:spPr>
      </p:pic>
      <p:sp>
        <p:nvSpPr>
          <p:cNvPr id="6" name="TextBox 5"/>
          <p:cNvSpPr txBox="1"/>
          <p:nvPr/>
        </p:nvSpPr>
        <p:spPr>
          <a:xfrm>
            <a:off x="3031299" y="5467007"/>
            <a:ext cx="6638795" cy="369332"/>
          </a:xfrm>
          <a:prstGeom prst="rect">
            <a:avLst/>
          </a:prstGeom>
          <a:noFill/>
        </p:spPr>
        <p:txBody>
          <a:bodyPr wrap="square" rtlCol="0">
            <a:spAutoFit/>
          </a:bodyPr>
          <a:lstStyle/>
          <a:p>
            <a:r>
              <a:rPr lang="en-GB" dirty="0" smtClean="0"/>
              <a:t>Using light, or the absence of it to set the scene and tell the story</a:t>
            </a:r>
            <a:endParaRPr lang="en-GB" dirty="0"/>
          </a:p>
        </p:txBody>
      </p:sp>
    </p:spTree>
    <p:extLst>
      <p:ext uri="{BB962C8B-B14F-4D97-AF65-F5344CB8AC3E}">
        <p14:creationId xmlns:p14="http://schemas.microsoft.com/office/powerpoint/2010/main" val="2255766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47760"/>
            <a:ext cx="3394553" cy="1644087"/>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smtClean="0"/>
              <a:t>construction-  Editing</a:t>
            </a:r>
            <a:endParaRPr lang="en-GB" sz="3200" dirty="0"/>
          </a:p>
        </p:txBody>
      </p:sp>
      <p:pic>
        <p:nvPicPr>
          <p:cNvPr id="3" name="Picture 2"/>
          <p:cNvPicPr>
            <a:picLocks noChangeAspect="1"/>
          </p:cNvPicPr>
          <p:nvPr/>
        </p:nvPicPr>
        <p:blipFill>
          <a:blip r:embed="rId2"/>
          <a:stretch>
            <a:fillRect/>
          </a:stretch>
        </p:blipFill>
        <p:spPr>
          <a:xfrm>
            <a:off x="4821438" y="678708"/>
            <a:ext cx="6812624" cy="3535517"/>
          </a:xfrm>
          <a:prstGeom prst="rect">
            <a:avLst/>
          </a:prstGeom>
        </p:spPr>
      </p:pic>
      <p:pic>
        <p:nvPicPr>
          <p:cNvPr id="6" name="Picture 5"/>
          <p:cNvPicPr>
            <a:picLocks noChangeAspect="1"/>
          </p:cNvPicPr>
          <p:nvPr/>
        </p:nvPicPr>
        <p:blipFill>
          <a:blip r:embed="rId3"/>
          <a:stretch>
            <a:fillRect/>
          </a:stretch>
        </p:blipFill>
        <p:spPr>
          <a:xfrm>
            <a:off x="663879" y="2779212"/>
            <a:ext cx="3826701" cy="2870026"/>
          </a:xfrm>
          <a:prstGeom prst="rect">
            <a:avLst/>
          </a:prstGeom>
        </p:spPr>
      </p:pic>
      <p:sp>
        <p:nvSpPr>
          <p:cNvPr id="8" name="Rectangle 7"/>
          <p:cNvSpPr/>
          <p:nvPr/>
        </p:nvSpPr>
        <p:spPr>
          <a:xfrm>
            <a:off x="4956630" y="4420633"/>
            <a:ext cx="6677432" cy="2031325"/>
          </a:xfrm>
          <a:prstGeom prst="rect">
            <a:avLst/>
          </a:prstGeom>
        </p:spPr>
        <p:txBody>
          <a:bodyPr wrap="square">
            <a:spAutoFit/>
          </a:bodyPr>
          <a:lstStyle/>
          <a:p>
            <a:r>
              <a:rPr lang="en-GB" dirty="0" smtClean="0">
                <a:solidFill>
                  <a:srgbClr val="404040"/>
                </a:solidFill>
                <a:latin typeface="Lato"/>
              </a:rPr>
              <a:t>“No </a:t>
            </a:r>
            <a:r>
              <a:rPr lang="en-GB" dirty="0">
                <a:solidFill>
                  <a:srgbClr val="404040"/>
                </a:solidFill>
                <a:latin typeface="Lato"/>
              </a:rPr>
              <a:t>matter what genre they’re working in, an editor’s job is </a:t>
            </a:r>
            <a:r>
              <a:rPr lang="en-GB" dirty="0" smtClean="0">
                <a:solidFill>
                  <a:srgbClr val="404040"/>
                </a:solidFill>
                <a:latin typeface="Lato"/>
              </a:rPr>
              <a:t>undoubtedly </a:t>
            </a:r>
            <a:r>
              <a:rPr lang="en-GB" dirty="0">
                <a:solidFill>
                  <a:srgbClr val="404040"/>
                </a:solidFill>
                <a:latin typeface="Lato"/>
              </a:rPr>
              <a:t>a difficult one. That said, </a:t>
            </a:r>
            <a:r>
              <a:rPr lang="en-GB" b="1" dirty="0">
                <a:solidFill>
                  <a:srgbClr val="404040"/>
                </a:solidFill>
                <a:latin typeface="Lato"/>
              </a:rPr>
              <a:t>editing </a:t>
            </a:r>
            <a:r>
              <a:rPr lang="en-GB" b="1" dirty="0" smtClean="0">
                <a:solidFill>
                  <a:srgbClr val="404040"/>
                </a:solidFill>
                <a:latin typeface="Lato"/>
              </a:rPr>
              <a:t>comedy </a:t>
            </a:r>
            <a:r>
              <a:rPr lang="en-GB" dirty="0" smtClean="0">
                <a:solidFill>
                  <a:srgbClr val="404040"/>
                </a:solidFill>
                <a:latin typeface="Lato"/>
              </a:rPr>
              <a:t>comes </a:t>
            </a:r>
            <a:r>
              <a:rPr lang="en-GB" dirty="0">
                <a:solidFill>
                  <a:srgbClr val="404040"/>
                </a:solidFill>
                <a:latin typeface="Lato"/>
              </a:rPr>
              <a:t>with its own set of principles and challenges that can often make it that much harder to tackle. Unlike many other genres that have a lot of leeway in terms of pacing and timing, </a:t>
            </a:r>
            <a:r>
              <a:rPr lang="en-GB" b="1" dirty="0">
                <a:solidFill>
                  <a:srgbClr val="404040"/>
                </a:solidFill>
                <a:latin typeface="Lato"/>
              </a:rPr>
              <a:t>comedic edits</a:t>
            </a:r>
            <a:r>
              <a:rPr lang="en-GB" dirty="0">
                <a:solidFill>
                  <a:srgbClr val="404040"/>
                </a:solidFill>
                <a:latin typeface="Lato"/>
              </a:rPr>
              <a:t> need to be extremely tight and specific in order to land well with an audience</a:t>
            </a:r>
            <a:r>
              <a:rPr lang="en-GB" dirty="0" smtClean="0">
                <a:solidFill>
                  <a:srgbClr val="404040"/>
                </a:solidFill>
                <a:latin typeface="Lato"/>
              </a:rPr>
              <a:t>.”</a:t>
            </a:r>
            <a:endParaRPr lang="en-GB" dirty="0"/>
          </a:p>
        </p:txBody>
      </p:sp>
    </p:spTree>
    <p:extLst>
      <p:ext uri="{BB962C8B-B14F-4D97-AF65-F5344CB8AC3E}">
        <p14:creationId xmlns:p14="http://schemas.microsoft.com/office/powerpoint/2010/main" val="401454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2395" y="560494"/>
            <a:ext cx="3394553" cy="1644087"/>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smtClean="0"/>
              <a:t>construction-  Scripting</a:t>
            </a:r>
            <a:endParaRPr lang="en-GB" sz="3200" dirty="0"/>
          </a:p>
        </p:txBody>
      </p:sp>
      <p:pic>
        <p:nvPicPr>
          <p:cNvPr id="4" name="Picture 3"/>
          <p:cNvPicPr>
            <a:picLocks noChangeAspect="1"/>
          </p:cNvPicPr>
          <p:nvPr/>
        </p:nvPicPr>
        <p:blipFill>
          <a:blip r:embed="rId2"/>
          <a:stretch>
            <a:fillRect/>
          </a:stretch>
        </p:blipFill>
        <p:spPr>
          <a:xfrm>
            <a:off x="651778" y="2473208"/>
            <a:ext cx="4704045" cy="2643673"/>
          </a:xfrm>
          <a:prstGeom prst="rect">
            <a:avLst/>
          </a:prstGeom>
        </p:spPr>
      </p:pic>
      <p:pic>
        <p:nvPicPr>
          <p:cNvPr id="5" name="Picture 4"/>
          <p:cNvPicPr>
            <a:picLocks noChangeAspect="1"/>
          </p:cNvPicPr>
          <p:nvPr/>
        </p:nvPicPr>
        <p:blipFill>
          <a:blip r:embed="rId3"/>
          <a:stretch>
            <a:fillRect/>
          </a:stretch>
        </p:blipFill>
        <p:spPr>
          <a:xfrm>
            <a:off x="6164698" y="714516"/>
            <a:ext cx="5359248" cy="5028666"/>
          </a:xfrm>
          <a:prstGeom prst="rect">
            <a:avLst/>
          </a:prstGeom>
        </p:spPr>
      </p:pic>
      <p:sp>
        <p:nvSpPr>
          <p:cNvPr id="9" name="TextBox 8"/>
          <p:cNvSpPr txBox="1"/>
          <p:nvPr/>
        </p:nvSpPr>
        <p:spPr>
          <a:xfrm>
            <a:off x="914400" y="5536504"/>
            <a:ext cx="5073041" cy="923330"/>
          </a:xfrm>
          <a:prstGeom prst="rect">
            <a:avLst/>
          </a:prstGeom>
          <a:noFill/>
        </p:spPr>
        <p:txBody>
          <a:bodyPr wrap="square" rtlCol="0">
            <a:spAutoFit/>
          </a:bodyPr>
          <a:lstStyle/>
          <a:p>
            <a:r>
              <a:rPr lang="en-GB" dirty="0" smtClean="0"/>
              <a:t>How does the media producer interpret what is written on the page and translate it into digital moving video images?</a:t>
            </a:r>
            <a:endParaRPr lang="en-GB" dirty="0"/>
          </a:p>
        </p:txBody>
      </p:sp>
    </p:spTree>
    <p:extLst>
      <p:ext uri="{BB962C8B-B14F-4D97-AF65-F5344CB8AC3E}">
        <p14:creationId xmlns:p14="http://schemas.microsoft.com/office/powerpoint/2010/main" val="1088755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2395" y="560494"/>
            <a:ext cx="9908087" cy="767265"/>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a:t>construction-  building a scene</a:t>
            </a:r>
            <a:endParaRPr lang="en-GB" sz="3200" dirty="0"/>
          </a:p>
        </p:txBody>
      </p:sp>
      <p:sp>
        <p:nvSpPr>
          <p:cNvPr id="7" name="TextBox 6"/>
          <p:cNvSpPr txBox="1"/>
          <p:nvPr/>
        </p:nvSpPr>
        <p:spPr>
          <a:xfrm>
            <a:off x="851769" y="5549030"/>
            <a:ext cx="10659649" cy="646331"/>
          </a:xfrm>
          <a:prstGeom prst="rect">
            <a:avLst/>
          </a:prstGeom>
          <a:noFill/>
        </p:spPr>
        <p:txBody>
          <a:bodyPr wrap="square" rtlCol="0">
            <a:spAutoFit/>
          </a:bodyPr>
          <a:lstStyle/>
          <a:p>
            <a:r>
              <a:rPr lang="en-GB" dirty="0" smtClean="0"/>
              <a:t>A combination of set, props, lighting, location – ‘</a:t>
            </a:r>
            <a:r>
              <a:rPr lang="en-GB" dirty="0" err="1" smtClean="0"/>
              <a:t>mise</a:t>
            </a:r>
            <a:r>
              <a:rPr lang="en-GB" dirty="0" smtClean="0"/>
              <a:t> </a:t>
            </a:r>
            <a:r>
              <a:rPr lang="en-GB" dirty="0" err="1" smtClean="0"/>
              <a:t>en</a:t>
            </a:r>
            <a:r>
              <a:rPr lang="en-GB" dirty="0" smtClean="0"/>
              <a:t> scene’ all brought together to convey the media producers message</a:t>
            </a:r>
            <a:endParaRPr lang="en-GB" dirty="0"/>
          </a:p>
        </p:txBody>
      </p:sp>
      <p:pic>
        <p:nvPicPr>
          <p:cNvPr id="3" name="Picture 2"/>
          <p:cNvPicPr>
            <a:picLocks noChangeAspect="1"/>
          </p:cNvPicPr>
          <p:nvPr/>
        </p:nvPicPr>
        <p:blipFill>
          <a:blip r:embed="rId2"/>
          <a:stretch>
            <a:fillRect/>
          </a:stretch>
        </p:blipFill>
        <p:spPr>
          <a:xfrm>
            <a:off x="3181609" y="1544052"/>
            <a:ext cx="5999968" cy="4004978"/>
          </a:xfrm>
          <a:prstGeom prst="rect">
            <a:avLst/>
          </a:prstGeom>
        </p:spPr>
      </p:pic>
    </p:spTree>
    <p:extLst>
      <p:ext uri="{BB962C8B-B14F-4D97-AF65-F5344CB8AC3E}">
        <p14:creationId xmlns:p14="http://schemas.microsoft.com/office/powerpoint/2010/main" val="4115231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4713" y="573020"/>
            <a:ext cx="9908087" cy="767265"/>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3200" dirty="0" smtClean="0"/>
              <a:t>Technical </a:t>
            </a:r>
            <a:r>
              <a:rPr lang="en-GB" sz="3200" dirty="0"/>
              <a:t>construction-  building a story</a:t>
            </a:r>
            <a:endParaRPr lang="en-GB" sz="3200" dirty="0"/>
          </a:p>
        </p:txBody>
      </p:sp>
      <p:pic>
        <p:nvPicPr>
          <p:cNvPr id="3" name="Picture 2"/>
          <p:cNvPicPr>
            <a:picLocks noChangeAspect="1"/>
          </p:cNvPicPr>
          <p:nvPr/>
        </p:nvPicPr>
        <p:blipFill>
          <a:blip r:embed="rId2"/>
          <a:stretch>
            <a:fillRect/>
          </a:stretch>
        </p:blipFill>
        <p:spPr>
          <a:xfrm>
            <a:off x="876823" y="1591475"/>
            <a:ext cx="2544286" cy="1430877"/>
          </a:xfrm>
          <a:prstGeom prst="rect">
            <a:avLst/>
          </a:prstGeom>
        </p:spPr>
      </p:pic>
      <p:pic>
        <p:nvPicPr>
          <p:cNvPr id="4" name="Picture 3"/>
          <p:cNvPicPr>
            <a:picLocks noChangeAspect="1"/>
          </p:cNvPicPr>
          <p:nvPr/>
        </p:nvPicPr>
        <p:blipFill>
          <a:blip r:embed="rId3"/>
          <a:stretch>
            <a:fillRect/>
          </a:stretch>
        </p:blipFill>
        <p:spPr>
          <a:xfrm>
            <a:off x="8063802" y="1620520"/>
            <a:ext cx="3144089" cy="4691571"/>
          </a:xfrm>
          <a:prstGeom prst="rect">
            <a:avLst/>
          </a:prstGeom>
        </p:spPr>
      </p:pic>
      <p:pic>
        <p:nvPicPr>
          <p:cNvPr id="5" name="Picture 4"/>
          <p:cNvPicPr>
            <a:picLocks noChangeAspect="1"/>
          </p:cNvPicPr>
          <p:nvPr/>
        </p:nvPicPr>
        <p:blipFill>
          <a:blip r:embed="rId4"/>
          <a:stretch>
            <a:fillRect/>
          </a:stretch>
        </p:blipFill>
        <p:spPr>
          <a:xfrm>
            <a:off x="751562" y="3966306"/>
            <a:ext cx="4371583" cy="2487945"/>
          </a:xfrm>
          <a:prstGeom prst="rect">
            <a:avLst/>
          </a:prstGeom>
        </p:spPr>
      </p:pic>
      <p:pic>
        <p:nvPicPr>
          <p:cNvPr id="6" name="Picture 5"/>
          <p:cNvPicPr>
            <a:picLocks noChangeAspect="1"/>
          </p:cNvPicPr>
          <p:nvPr/>
        </p:nvPicPr>
        <p:blipFill>
          <a:blip r:embed="rId5"/>
          <a:stretch>
            <a:fillRect/>
          </a:stretch>
        </p:blipFill>
        <p:spPr>
          <a:xfrm>
            <a:off x="4456617" y="1420230"/>
            <a:ext cx="2622884" cy="1728018"/>
          </a:xfrm>
          <a:prstGeom prst="rect">
            <a:avLst/>
          </a:prstGeom>
        </p:spPr>
      </p:pic>
      <p:pic>
        <p:nvPicPr>
          <p:cNvPr id="7" name="Picture 6"/>
          <p:cNvPicPr>
            <a:picLocks noChangeAspect="1"/>
          </p:cNvPicPr>
          <p:nvPr/>
        </p:nvPicPr>
        <p:blipFill>
          <a:blip r:embed="rId6"/>
          <a:stretch>
            <a:fillRect/>
          </a:stretch>
        </p:blipFill>
        <p:spPr>
          <a:xfrm>
            <a:off x="5768059" y="3930557"/>
            <a:ext cx="1632069" cy="2523694"/>
          </a:xfrm>
          <a:prstGeom prst="rect">
            <a:avLst/>
          </a:prstGeom>
        </p:spPr>
      </p:pic>
      <p:sp>
        <p:nvSpPr>
          <p:cNvPr id="8" name="TextBox 7"/>
          <p:cNvSpPr txBox="1"/>
          <p:nvPr/>
        </p:nvSpPr>
        <p:spPr>
          <a:xfrm>
            <a:off x="1766169" y="3331923"/>
            <a:ext cx="5787026" cy="369332"/>
          </a:xfrm>
          <a:prstGeom prst="rect">
            <a:avLst/>
          </a:prstGeom>
          <a:noFill/>
        </p:spPr>
        <p:txBody>
          <a:bodyPr wrap="square" rtlCol="0">
            <a:spAutoFit/>
          </a:bodyPr>
          <a:lstStyle/>
          <a:p>
            <a:r>
              <a:rPr lang="en-GB" dirty="0" smtClean="0"/>
              <a:t>What influences or shapes the story writing process?</a:t>
            </a:r>
            <a:endParaRPr lang="en-GB" dirty="0"/>
          </a:p>
        </p:txBody>
      </p:sp>
    </p:spTree>
    <p:extLst>
      <p:ext uri="{BB962C8B-B14F-4D97-AF65-F5344CB8AC3E}">
        <p14:creationId xmlns:p14="http://schemas.microsoft.com/office/powerpoint/2010/main" val="4134314402"/>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413</TotalTime>
  <Words>519</Words>
  <Application>Microsoft Office PowerPoint</Application>
  <PresentationFormat>Widescreen</PresentationFormat>
  <Paragraphs>56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ＭＳ Ｐゴシック</vt:lpstr>
      <vt:lpstr>Arial</vt:lpstr>
      <vt:lpstr>Calibri</vt:lpstr>
      <vt:lpstr>Corbel</vt:lpstr>
      <vt:lpstr>Lato</vt:lpstr>
      <vt:lpstr>Basis</vt:lpstr>
      <vt:lpstr>Understand the features of single camera production</vt:lpstr>
      <vt:lpstr>Single camera production - In this setup, each of the various shots and camera angles is taken using the same camera, which is moved and reset to get each shot or new angle. If a scene cuts back and forth between actor A and actor B, the director will first point the camera towards A and run part or all of the scene from this angle, then move the camera to point at B, relight, and then run the scene through from this angle. Choices can then be made during the post production editing process for when in the scene to use each shot, and when to cut back and forth between the two (or usually more than two) angles.</vt:lpstr>
      <vt:lpstr>We will look at 4 key areas of single camera techniques:</vt:lpstr>
      <vt:lpstr>PowerPoint Presentation</vt:lpstr>
      <vt:lpstr>PowerPoint Presentation</vt:lpstr>
      <vt:lpstr>Genre can be defined by a combination of many several components including:</vt:lpstr>
      <vt:lpstr>Genre can be constructed using stylistic codes</vt:lpstr>
      <vt:lpstr>PowerPoint Presentation</vt:lpstr>
      <vt:lpstr>PowerPoint Presentation</vt:lpstr>
      <vt:lpstr>PowerPoint Presentation</vt:lpstr>
      <vt:lpstr>Todorov's narrative theory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 the features of single camera production</dc:title>
  <dc:creator>Chris Aldred</dc:creator>
  <cp:lastModifiedBy>Chris Aldred</cp:lastModifiedBy>
  <cp:revision>24</cp:revision>
  <dcterms:created xsi:type="dcterms:W3CDTF">2016-11-28T15:07:36Z</dcterms:created>
  <dcterms:modified xsi:type="dcterms:W3CDTF">2016-12-05T12:55:35Z</dcterms:modified>
</cp:coreProperties>
</file>