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1"/>
  </p:sldMasterIdLst>
  <p:handoutMasterIdLst>
    <p:handoutMasterId r:id="rId3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73" r:id="rId9"/>
    <p:sldId id="262" r:id="rId10"/>
    <p:sldId id="286" r:id="rId11"/>
    <p:sldId id="266" r:id="rId12"/>
    <p:sldId id="265" r:id="rId13"/>
    <p:sldId id="285" r:id="rId14"/>
    <p:sldId id="267" r:id="rId15"/>
    <p:sldId id="268" r:id="rId16"/>
    <p:sldId id="269" r:id="rId17"/>
    <p:sldId id="270" r:id="rId18"/>
    <p:sldId id="274" r:id="rId19"/>
    <p:sldId id="287" r:id="rId20"/>
    <p:sldId id="264" r:id="rId21"/>
    <p:sldId id="276" r:id="rId22"/>
    <p:sldId id="277" r:id="rId23"/>
    <p:sldId id="278" r:id="rId24"/>
    <p:sldId id="281" r:id="rId25"/>
    <p:sldId id="282" r:id="rId26"/>
    <p:sldId id="283" r:id="rId27"/>
    <p:sldId id="284" r:id="rId28"/>
    <p:sldId id="288" r:id="rId29"/>
  </p:sldIdLst>
  <p:sldSz cx="9144000" cy="6858000" type="screen4x3"/>
  <p:notesSz cx="6797675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05" autoAdjust="0"/>
    <p:restoredTop sz="94660"/>
  </p:normalViewPr>
  <p:slideViewPr>
    <p:cSldViewPr snapToGrid="0" snapToObjects="1">
      <p:cViewPr varScale="1">
        <p:scale>
          <a:sx n="42" d="100"/>
          <a:sy n="42" d="100"/>
        </p:scale>
        <p:origin x="126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143A53-BD1C-4000-83E4-6C757268F75F}" type="datetimeFigureOut">
              <a:rPr lang="en-GB" smtClean="0"/>
              <a:t>22/04/2016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3A9E3D-173B-4323-8586-3A3C117346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44538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fld id="{F1B1F9CC-E0C8-D047-A787-4B70ED6B50F4}" type="datetimeFigureOut">
              <a:rPr lang="en-US" smtClean="0"/>
              <a:t>4/22/2016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fld id="{02BB7BA8-149D-4449-B3A6-9CC420950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80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1F9CC-E0C8-D047-A787-4B70ED6B50F4}" type="datetimeFigureOut">
              <a:rPr lang="en-US" smtClean="0"/>
              <a:t>4/22/2016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B7BA8-149D-4449-B3A6-9CC420950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895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1F9CC-E0C8-D047-A787-4B70ED6B50F4}" type="datetimeFigureOut">
              <a:rPr lang="en-US" smtClean="0"/>
              <a:t>4/22/2016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B7BA8-149D-4449-B3A6-9CC420950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20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1F9CC-E0C8-D047-A787-4B70ED6B50F4}" type="datetimeFigureOut">
              <a:rPr lang="en-US" smtClean="0"/>
              <a:t>4/22/2016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B7BA8-149D-4449-B3A6-9CC420950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097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1F9CC-E0C8-D047-A787-4B70ED6B50F4}" type="datetimeFigureOut">
              <a:rPr lang="en-US" smtClean="0"/>
              <a:t>4/22/2016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B7BA8-149D-4449-B3A6-9CC420950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518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1F9CC-E0C8-D047-A787-4B70ED6B50F4}" type="datetimeFigureOut">
              <a:rPr lang="en-US" smtClean="0"/>
              <a:t>4/22/2016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B7BA8-149D-4449-B3A6-9CC420950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009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1F9CC-E0C8-D047-A787-4B70ED6B50F4}" type="datetimeFigureOut">
              <a:rPr lang="en-US" smtClean="0"/>
              <a:t>4/22/2016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B7BA8-149D-4449-B3A6-9CC420950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557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1F9CC-E0C8-D047-A787-4B70ED6B50F4}" type="datetimeFigureOut">
              <a:rPr lang="en-US" smtClean="0"/>
              <a:t>4/22/2016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B7BA8-149D-4449-B3A6-9CC420950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945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1F9CC-E0C8-D047-A787-4B70ED6B50F4}" type="datetimeFigureOut">
              <a:rPr lang="en-US" smtClean="0"/>
              <a:t>4/22/2016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B7BA8-149D-4449-B3A6-9CC420950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461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1F9CC-E0C8-D047-A787-4B70ED6B50F4}" type="datetimeFigureOut">
              <a:rPr lang="en-US" smtClean="0"/>
              <a:t>4/22/2016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B7BA8-149D-4449-B3A6-9CC420950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38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1F9CC-E0C8-D047-A787-4B70ED6B50F4}" type="datetimeFigureOut">
              <a:rPr lang="en-US" smtClean="0"/>
              <a:t>4/22/2016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B7BA8-149D-4449-B3A6-9CC420950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8361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1F9CC-E0C8-D047-A787-4B70ED6B50F4}" type="datetimeFigureOut">
              <a:rPr lang="en-US" smtClean="0"/>
              <a:t>4/22/2016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B7BA8-149D-4449-B3A6-9CC420950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833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1F9CC-E0C8-D047-A787-4B70ED6B50F4}" type="datetimeFigureOut">
              <a:rPr lang="en-US" smtClean="0"/>
              <a:t>4/22/2016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B7BA8-149D-4449-B3A6-9CC420950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920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1F9CC-E0C8-D047-A787-4B70ED6B50F4}" type="datetimeFigureOut">
              <a:rPr lang="en-US" smtClean="0"/>
              <a:t>4/22/2016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B7BA8-149D-4449-B3A6-9CC420950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2375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1F9CC-E0C8-D047-A787-4B70ED6B50F4}" type="datetimeFigureOut">
              <a:rPr lang="en-US" smtClean="0"/>
              <a:t>4/22/2016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B7BA8-149D-4449-B3A6-9CC420950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68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1F9CC-E0C8-D047-A787-4B70ED6B50F4}" type="datetimeFigureOut">
              <a:rPr lang="en-US" smtClean="0"/>
              <a:t>4/22/2016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B7BA8-149D-4449-B3A6-9CC420950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7024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1F9CC-E0C8-D047-A787-4B70ED6B50F4}" type="datetimeFigureOut">
              <a:rPr lang="en-US" smtClean="0"/>
              <a:t>4/22/2016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B7BA8-149D-4449-B3A6-9CC420950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883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1B1F9CC-E0C8-D047-A787-4B70ED6B50F4}" type="datetimeFigureOut">
              <a:rPr lang="en-US" smtClean="0"/>
              <a:t>4/22/2016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2BB7BA8-149D-4449-B3A6-9CC420950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6145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2169" y="2954867"/>
            <a:ext cx="5714228" cy="2421464"/>
          </a:xfrm>
        </p:spPr>
        <p:txBody>
          <a:bodyPr/>
          <a:lstStyle/>
          <a:p>
            <a:r>
              <a:rPr lang="en-US" dirty="0" smtClean="0"/>
              <a:t>Media </a:t>
            </a:r>
            <a:r>
              <a:rPr lang="en-US" dirty="0" smtClean="0"/>
              <a:t>Homework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896130"/>
            <a:ext cx="5714228" cy="1405467"/>
          </a:xfrm>
        </p:spPr>
        <p:txBody>
          <a:bodyPr/>
          <a:lstStyle/>
          <a:p>
            <a:r>
              <a:rPr lang="en-US" dirty="0" smtClean="0"/>
              <a:t>Creative iMedia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1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4111" y="443089"/>
            <a:ext cx="3225800" cy="25273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dirty="0" smtClean="0"/>
              <a:t>Mood Boards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2410178" cy="4597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Fashion</a:t>
            </a:r>
          </a:p>
          <a:p>
            <a:r>
              <a:rPr lang="en-US" dirty="0" smtClean="0"/>
              <a:t>Interior Design</a:t>
            </a:r>
          </a:p>
          <a:p>
            <a:r>
              <a:rPr lang="en-US" dirty="0" smtClean="0"/>
              <a:t>Architecture</a:t>
            </a:r>
          </a:p>
          <a:p>
            <a:r>
              <a:rPr lang="en-US" dirty="0"/>
              <a:t>I</a:t>
            </a:r>
            <a:r>
              <a:rPr lang="en-US" dirty="0" smtClean="0"/>
              <a:t>deas and concepts for a new creative media product development </a:t>
            </a:r>
          </a:p>
          <a:p>
            <a:r>
              <a:rPr lang="en-US" dirty="0" smtClean="0"/>
              <a:t>Generating ideas / moods / atmospheres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Colours 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Photos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Images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Fabrics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Textures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84111" y="3285066"/>
            <a:ext cx="4323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Activities</a:t>
            </a:r>
            <a:endParaRPr lang="en-US" sz="28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084110" y="3823505"/>
            <a:ext cx="4323645" cy="28030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>
                <a:solidFill>
                  <a:srgbClr val="FFC000"/>
                </a:solidFill>
              </a:rPr>
              <a:t>Choose from the following:</a:t>
            </a:r>
          </a:p>
          <a:p>
            <a:r>
              <a:rPr lang="en-US" dirty="0" smtClean="0"/>
              <a:t>Create an A4 mini-mood-board based on :</a:t>
            </a:r>
          </a:p>
          <a:p>
            <a:pPr marL="0" indent="0">
              <a:buNone/>
            </a:pPr>
            <a:r>
              <a:rPr lang="en-US" dirty="0" smtClean="0"/>
              <a:t>A Romantic comedy genre – 45 </a:t>
            </a:r>
            <a:r>
              <a:rPr lang="en-US" dirty="0" err="1" smtClean="0"/>
              <a:t>mins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 horror genre – 45 </a:t>
            </a:r>
            <a:r>
              <a:rPr lang="en-US" dirty="0" err="1" smtClean="0"/>
              <a:t>mins</a:t>
            </a:r>
            <a:endParaRPr lang="en-US" dirty="0" smtClean="0"/>
          </a:p>
          <a:p>
            <a:r>
              <a:rPr lang="en-US" dirty="0" smtClean="0"/>
              <a:t>Research and annotate any 5 mood-boards from the internet suitable for a graphics project – 60 </a:t>
            </a:r>
            <a:r>
              <a:rPr lang="en-US" dirty="0" err="1" smtClean="0"/>
              <a:t>mins</a:t>
            </a:r>
            <a:endParaRPr lang="en-US" dirty="0" smtClean="0"/>
          </a:p>
          <a:p>
            <a:r>
              <a:rPr lang="en-US" dirty="0" smtClean="0"/>
              <a:t>Design and make a digital mood-board using power –point, about a superhero character – 45 </a:t>
            </a:r>
            <a:r>
              <a:rPr lang="en-US" dirty="0" err="1" smtClean="0"/>
              <a:t>mins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1591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666" y="660906"/>
            <a:ext cx="8229600" cy="1143000"/>
          </a:xfrm>
        </p:spPr>
        <p:txBody>
          <a:bodyPr/>
          <a:lstStyle/>
          <a:p>
            <a:r>
              <a:rPr lang="en-US" dirty="0" smtClean="0"/>
              <a:t>Storyboards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544913" cy="4974040"/>
          </a:xfrm>
        </p:spPr>
        <p:txBody>
          <a:bodyPr>
            <a:normAutofit/>
          </a:bodyPr>
          <a:lstStyle/>
          <a:p>
            <a:r>
              <a:rPr lang="en-US" dirty="0" smtClean="0"/>
              <a:t>Film &amp; Television</a:t>
            </a:r>
          </a:p>
          <a:p>
            <a:r>
              <a:rPr lang="en-US" dirty="0" smtClean="0"/>
              <a:t>Theatre</a:t>
            </a:r>
          </a:p>
          <a:p>
            <a:r>
              <a:rPr lang="en-US" dirty="0" smtClean="0"/>
              <a:t>Animation &amp; Video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Scene sketches (content)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Timings / durations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camera shots (close up, mid, long) 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camera angles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C000"/>
                </a:solidFill>
              </a:rPr>
              <a:t>(over the shoulder, low/high angle) 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camera movement (pan, tilt, zoom) 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Lighting / sound / locations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248" y="414434"/>
            <a:ext cx="3678374" cy="24648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78467" y="3232727"/>
            <a:ext cx="4323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Activities</a:t>
            </a:r>
            <a:endParaRPr lang="en-US" sz="28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8466" y="3771166"/>
            <a:ext cx="4323645" cy="2803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>
                <a:solidFill>
                  <a:srgbClr val="FFC000"/>
                </a:solidFill>
              </a:rPr>
              <a:t>Choose from the following:</a:t>
            </a:r>
          </a:p>
          <a:p>
            <a:r>
              <a:rPr lang="en-US" dirty="0"/>
              <a:t>Research and annotate any 5 </a:t>
            </a:r>
            <a:r>
              <a:rPr lang="en-US" dirty="0" smtClean="0"/>
              <a:t>storyboards </a:t>
            </a:r>
            <a:r>
              <a:rPr lang="en-US" dirty="0"/>
              <a:t>from the internet </a:t>
            </a:r>
            <a:r>
              <a:rPr lang="en-US" dirty="0" smtClean="0"/>
              <a:t>made </a:t>
            </a:r>
            <a:r>
              <a:rPr lang="en-US" dirty="0"/>
              <a:t>for </a:t>
            </a:r>
            <a:r>
              <a:rPr lang="en-US" dirty="0" smtClean="0"/>
              <a:t>animations– </a:t>
            </a:r>
            <a:r>
              <a:rPr lang="en-US" dirty="0"/>
              <a:t>60 </a:t>
            </a:r>
            <a:r>
              <a:rPr lang="en-US" dirty="0" err="1"/>
              <a:t>mins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Create an A4 story-board based on :</a:t>
            </a:r>
          </a:p>
          <a:p>
            <a:pPr marL="0" indent="0">
              <a:buNone/>
            </a:pPr>
            <a:r>
              <a:rPr lang="en-US" dirty="0" smtClean="0"/>
              <a:t>- An action chase sequence– 75  </a:t>
            </a:r>
            <a:r>
              <a:rPr lang="en-US" dirty="0" err="1" smtClean="0"/>
              <a:t>mins</a:t>
            </a:r>
            <a:endParaRPr lang="en-US" dirty="0" smtClean="0"/>
          </a:p>
          <a:p>
            <a:r>
              <a:rPr lang="en-US" dirty="0" smtClean="0"/>
              <a:t>Write an A4 revision guide on storyboards explaining storyboard keywords – 45 </a:t>
            </a:r>
            <a:r>
              <a:rPr lang="en-US" dirty="0" err="1" smtClean="0"/>
              <a:t>mins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9842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228" y="318504"/>
            <a:ext cx="8229600" cy="1143000"/>
          </a:xfrm>
        </p:spPr>
        <p:txBody>
          <a:bodyPr/>
          <a:lstStyle/>
          <a:p>
            <a:r>
              <a:rPr lang="en-US" dirty="0" err="1" smtClean="0"/>
              <a:t>Mindmaps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27690" cy="4974040"/>
          </a:xfrm>
        </p:spPr>
        <p:txBody>
          <a:bodyPr>
            <a:normAutofit/>
          </a:bodyPr>
          <a:lstStyle/>
          <a:p>
            <a:r>
              <a:rPr lang="en-US" dirty="0"/>
              <a:t>S</a:t>
            </a:r>
            <a:r>
              <a:rPr lang="en-US" dirty="0" smtClean="0"/>
              <a:t>how development routes</a:t>
            </a:r>
          </a:p>
          <a:p>
            <a:r>
              <a:rPr lang="en-US" dirty="0"/>
              <a:t>O</a:t>
            </a:r>
            <a:r>
              <a:rPr lang="en-US" dirty="0" smtClean="0"/>
              <a:t>ptions for or parts of an idea</a:t>
            </a:r>
          </a:p>
          <a:p>
            <a:r>
              <a:rPr lang="en-US" dirty="0" smtClean="0"/>
              <a:t>Resources needed for a creative media</a:t>
            </a:r>
          </a:p>
          <a:p>
            <a:pPr marL="0" indent="0">
              <a:buNone/>
            </a:pPr>
            <a:r>
              <a:rPr lang="en-US" dirty="0" smtClean="0"/>
              <a:t> product </a:t>
            </a:r>
          </a:p>
          <a:p>
            <a:r>
              <a:rPr lang="en-US" dirty="0" smtClean="0"/>
              <a:t>Workflow diagram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Central idea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Branches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Keywords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Colour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Icons 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Topics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8093" y="3449128"/>
            <a:ext cx="4170218" cy="33035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64183" y="308504"/>
            <a:ext cx="4323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Activities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21324" y="861453"/>
            <a:ext cx="4323645" cy="28030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>
                <a:solidFill>
                  <a:srgbClr val="FFC000"/>
                </a:solidFill>
              </a:rPr>
              <a:t>Choose from the following:</a:t>
            </a:r>
          </a:p>
          <a:p>
            <a:r>
              <a:rPr lang="en-US" dirty="0" smtClean="0"/>
              <a:t>Mind map in detail all the different types, keywords and uses of pre-production documents – 45 </a:t>
            </a:r>
            <a:r>
              <a:rPr lang="en-US" dirty="0" err="1" smtClean="0"/>
              <a:t>mins</a:t>
            </a:r>
            <a:endParaRPr lang="en-US" dirty="0" smtClean="0"/>
          </a:p>
          <a:p>
            <a:r>
              <a:rPr lang="en-US" dirty="0" smtClean="0"/>
              <a:t>Pick a magazine advert and mind map all of its features and themes – 60 </a:t>
            </a:r>
            <a:r>
              <a:rPr lang="en-US" dirty="0" err="1" smtClean="0"/>
              <a:t>mins</a:t>
            </a:r>
            <a:endParaRPr lang="en-US" dirty="0" smtClean="0"/>
          </a:p>
          <a:p>
            <a:r>
              <a:rPr lang="en-US" dirty="0" smtClean="0"/>
              <a:t>Create a table that lists a range of media job roles, and how they would each use mind maps for a different purpose – 35 </a:t>
            </a:r>
            <a:r>
              <a:rPr lang="en-US" dirty="0" err="1" smtClean="0"/>
              <a:t>mins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4860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855" y="489444"/>
            <a:ext cx="8229600" cy="1143000"/>
          </a:xfrm>
        </p:spPr>
        <p:txBody>
          <a:bodyPr/>
          <a:lstStyle/>
          <a:p>
            <a:r>
              <a:rPr lang="en-US" dirty="0" err="1" smtClean="0"/>
              <a:t>Visualisations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544913" cy="4974040"/>
          </a:xfrm>
        </p:spPr>
        <p:txBody>
          <a:bodyPr>
            <a:normAutofit/>
          </a:bodyPr>
          <a:lstStyle/>
          <a:p>
            <a:r>
              <a:rPr lang="en-US" dirty="0" smtClean="0"/>
              <a:t>Design layouts</a:t>
            </a:r>
          </a:p>
          <a:p>
            <a:r>
              <a:rPr lang="en-US" dirty="0" smtClean="0"/>
              <a:t>Rough sketches</a:t>
            </a:r>
          </a:p>
          <a:p>
            <a:r>
              <a:rPr lang="en-US" dirty="0" smtClean="0"/>
              <a:t>Character and costume ideas</a:t>
            </a:r>
          </a:p>
          <a:p>
            <a:r>
              <a:rPr lang="en-US" dirty="0" smtClean="0"/>
              <a:t>Still Images &amp; graphics</a:t>
            </a:r>
          </a:p>
          <a:p>
            <a:r>
              <a:rPr lang="en-US" dirty="0" smtClean="0"/>
              <a:t>Posters / CD &amp; DVD covers </a:t>
            </a:r>
          </a:p>
          <a:p>
            <a:r>
              <a:rPr lang="en-US" dirty="0" smtClean="0"/>
              <a:t>Leaflets &amp; Flyers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Images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Graphics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Logos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Text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Colour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Dimensions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5912" y="3327913"/>
            <a:ext cx="4322690" cy="31221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4957" y="270081"/>
            <a:ext cx="4323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Activities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384956" y="808520"/>
            <a:ext cx="4323645" cy="28030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>
                <a:solidFill>
                  <a:srgbClr val="FFC000"/>
                </a:solidFill>
              </a:rPr>
              <a:t>Choose from the following:</a:t>
            </a:r>
          </a:p>
          <a:p>
            <a:r>
              <a:rPr lang="en-US" dirty="0" smtClean="0"/>
              <a:t>Sketch out a visualization for a film poster based on your idea for a superhero film – 85 </a:t>
            </a:r>
            <a:r>
              <a:rPr lang="en-US" dirty="0" err="1" smtClean="0"/>
              <a:t>mins</a:t>
            </a:r>
            <a:endParaRPr lang="en-US" dirty="0" smtClean="0"/>
          </a:p>
          <a:p>
            <a:r>
              <a:rPr lang="en-US" dirty="0" smtClean="0"/>
              <a:t>Research and annotate any 5 </a:t>
            </a:r>
            <a:r>
              <a:rPr lang="en-US" dirty="0" err="1" smtClean="0"/>
              <a:t>visualisations</a:t>
            </a:r>
            <a:r>
              <a:rPr lang="en-US" dirty="0" smtClean="0"/>
              <a:t> from the internet suitable for a video game project– 60 </a:t>
            </a:r>
            <a:r>
              <a:rPr lang="en-US" dirty="0" err="1" smtClean="0"/>
              <a:t>mins</a:t>
            </a:r>
            <a:endParaRPr lang="en-US" dirty="0" smtClean="0"/>
          </a:p>
          <a:p>
            <a:r>
              <a:rPr lang="en-US" dirty="0" smtClean="0"/>
              <a:t>Sketch out the layout for a website home page. The website is called ‘Healthy hotels.com’ – 60 </a:t>
            </a:r>
            <a:r>
              <a:rPr lang="en-US" dirty="0" err="1" smtClean="0"/>
              <a:t>mins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0509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855" y="602016"/>
            <a:ext cx="8229600" cy="1143000"/>
          </a:xfrm>
        </p:spPr>
        <p:txBody>
          <a:bodyPr/>
          <a:lstStyle/>
          <a:p>
            <a:r>
              <a:rPr lang="en-US" dirty="0" smtClean="0"/>
              <a:t>Scripts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544913" cy="4974040"/>
          </a:xfrm>
        </p:spPr>
        <p:txBody>
          <a:bodyPr>
            <a:normAutofit/>
          </a:bodyPr>
          <a:lstStyle/>
          <a:p>
            <a:r>
              <a:rPr lang="en-US" dirty="0" smtClean="0"/>
              <a:t>TV &amp; Film</a:t>
            </a:r>
          </a:p>
          <a:p>
            <a:r>
              <a:rPr lang="en-US" dirty="0" smtClean="0"/>
              <a:t>Theatre, drama and plays</a:t>
            </a:r>
          </a:p>
          <a:p>
            <a:r>
              <a:rPr lang="en-US" dirty="0" smtClean="0"/>
              <a:t>Voice over</a:t>
            </a:r>
          </a:p>
          <a:p>
            <a:r>
              <a:rPr lang="en-US" dirty="0" smtClean="0"/>
              <a:t>Comics and computer games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Set / location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Direction (what happens in a scene)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Sounds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Dialogue and conversation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Mood, emotion 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26" name="Picture 2" descr="[Bild1.png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7531" y="388186"/>
            <a:ext cx="2847269" cy="295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84958" y="3526925"/>
            <a:ext cx="4323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Activities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384957" y="4065364"/>
            <a:ext cx="4323645" cy="28030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>
                <a:solidFill>
                  <a:srgbClr val="FFC000"/>
                </a:solidFill>
              </a:rPr>
              <a:t>Choose from the following:</a:t>
            </a:r>
          </a:p>
          <a:p>
            <a:r>
              <a:rPr lang="en-US" dirty="0" smtClean="0"/>
              <a:t>Write an A4 ‘Dummies-guide’ to script writing – 60 </a:t>
            </a:r>
            <a:r>
              <a:rPr lang="en-US" dirty="0" err="1" smtClean="0"/>
              <a:t>mins</a:t>
            </a:r>
            <a:endParaRPr lang="en-US" dirty="0" smtClean="0"/>
          </a:p>
          <a:p>
            <a:r>
              <a:rPr lang="en-US" dirty="0" smtClean="0"/>
              <a:t>Find a script on the internet – draw the storyboard for it – 90 </a:t>
            </a:r>
            <a:r>
              <a:rPr lang="en-US" dirty="0" err="1" smtClean="0"/>
              <a:t>mins</a:t>
            </a:r>
            <a:endParaRPr lang="en-US" dirty="0" smtClean="0"/>
          </a:p>
          <a:p>
            <a:r>
              <a:rPr lang="en-US" dirty="0" smtClean="0"/>
              <a:t>Type up a script for the beginning of a story based around a relationship break up – 60 </a:t>
            </a:r>
            <a:r>
              <a:rPr lang="en-US" dirty="0" err="1" smtClean="0"/>
              <a:t>mins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9963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Interpreting Client Requirements based on a specific brief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068"/>
            <a:ext cx="3651956" cy="436033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1800" dirty="0" smtClean="0"/>
              <a:t>What are client requirements?</a:t>
            </a:r>
          </a:p>
          <a:p>
            <a:r>
              <a:rPr lang="en-US" sz="1800" i="1" dirty="0" smtClean="0"/>
              <a:t>The person / company you’re working for is the client</a:t>
            </a:r>
            <a:endParaRPr lang="en-US" sz="1800" i="1" dirty="0"/>
          </a:p>
          <a:p>
            <a:r>
              <a:rPr lang="en-US" sz="1800" i="1" dirty="0" smtClean="0"/>
              <a:t>What they want</a:t>
            </a:r>
          </a:p>
          <a:p>
            <a:r>
              <a:rPr lang="en-US" sz="1800" i="1" u="sng" dirty="0" smtClean="0"/>
              <a:t>Success criteria</a:t>
            </a:r>
          </a:p>
          <a:p>
            <a:r>
              <a:rPr lang="en-US" sz="1800" i="1" u="sng" dirty="0" smtClean="0"/>
              <a:t>Expectations</a:t>
            </a:r>
          </a:p>
          <a:p>
            <a:r>
              <a:rPr lang="en-US" sz="1800" i="1" dirty="0" smtClean="0"/>
              <a:t>Scenario (title)</a:t>
            </a:r>
          </a:p>
          <a:p>
            <a:r>
              <a:rPr lang="en-US" sz="1800" i="1" dirty="0" smtClean="0"/>
              <a:t>Assignment / tasks – what needs to be done</a:t>
            </a:r>
            <a:endParaRPr lang="en-US" sz="1800" i="1" dirty="0"/>
          </a:p>
          <a:p>
            <a:r>
              <a:rPr lang="en-US" sz="1800" i="1" dirty="0" smtClean="0"/>
              <a:t>What needs to be produced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What is a brief?</a:t>
            </a:r>
          </a:p>
          <a:p>
            <a:r>
              <a:rPr lang="en-US" sz="1800" i="1" dirty="0" smtClean="0">
                <a:solidFill>
                  <a:srgbClr val="FFC000"/>
                </a:solidFill>
              </a:rPr>
              <a:t>Written out in a description of what needs to be done</a:t>
            </a:r>
            <a:endParaRPr lang="en-US" sz="1800" i="1" dirty="0">
              <a:solidFill>
                <a:srgbClr val="FFC000"/>
              </a:solidFill>
            </a:endParaRPr>
          </a:p>
        </p:txBody>
      </p:sp>
      <p:pic>
        <p:nvPicPr>
          <p:cNvPr id="4" name="Picture 3" descr="4. Web Design Brief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712" y="1559609"/>
            <a:ext cx="2227788" cy="23260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76890" y="3624071"/>
            <a:ext cx="4323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Activities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343400" y="4467310"/>
            <a:ext cx="4323645" cy="19447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>
                <a:solidFill>
                  <a:srgbClr val="FFC000"/>
                </a:solidFill>
              </a:rPr>
              <a:t>Choose from the following:</a:t>
            </a:r>
          </a:p>
          <a:p>
            <a:r>
              <a:rPr lang="en-US" dirty="0" smtClean="0"/>
              <a:t>Pick a popular game on a console. Write out in detail what you imagine to have been the client requirements for it – 75 </a:t>
            </a:r>
            <a:r>
              <a:rPr lang="en-US" dirty="0" err="1" smtClean="0"/>
              <a:t>mins</a:t>
            </a:r>
            <a:endParaRPr lang="en-US" dirty="0" smtClean="0"/>
          </a:p>
          <a:p>
            <a:r>
              <a:rPr lang="en-US" dirty="0" smtClean="0"/>
              <a:t>Write out the client requirements for any brief from the end of this guide  - 60 </a:t>
            </a:r>
            <a:r>
              <a:rPr lang="en-US" dirty="0" err="1" smtClean="0"/>
              <a:t>mins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5730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6178" y="338668"/>
            <a:ext cx="7772400" cy="1456267"/>
          </a:xfrm>
        </p:spPr>
        <p:txBody>
          <a:bodyPr>
            <a:normAutofit/>
          </a:bodyPr>
          <a:lstStyle/>
          <a:p>
            <a:r>
              <a:rPr lang="en-US" dirty="0" smtClean="0"/>
              <a:t>Work Plans + Production Schedules</a:t>
            </a:r>
            <a:endParaRPr lang="en-US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/>
            <a:r>
              <a:rPr lang="en-US" sz="3600" dirty="0" smtClean="0">
                <a:solidFill>
                  <a:srgbClr val="FFC000"/>
                </a:solidFill>
                <a:latin typeface="Arial"/>
                <a:ea typeface="Arial"/>
                <a:cs typeface="Arial"/>
              </a:rPr>
              <a:t>tasks</a:t>
            </a:r>
            <a:endParaRPr lang="en-US" sz="3600" dirty="0">
              <a:solidFill>
                <a:srgbClr val="FFC000"/>
              </a:solidFill>
              <a:latin typeface="Arial"/>
              <a:ea typeface="Arial"/>
              <a:cs typeface="Arial"/>
            </a:endParaRPr>
          </a:p>
          <a:p>
            <a:pPr lvl="1"/>
            <a:r>
              <a:rPr lang="en-US" sz="3600" dirty="0" smtClean="0">
                <a:solidFill>
                  <a:srgbClr val="FFC000"/>
                </a:solidFill>
                <a:latin typeface="Arial"/>
                <a:ea typeface="Arial"/>
                <a:cs typeface="Arial"/>
              </a:rPr>
              <a:t>activities</a:t>
            </a:r>
            <a:endParaRPr lang="en-US" sz="3600" dirty="0">
              <a:solidFill>
                <a:srgbClr val="FFC000"/>
              </a:solidFill>
              <a:latin typeface="Arial"/>
              <a:ea typeface="Arial"/>
              <a:cs typeface="Arial"/>
            </a:endParaRPr>
          </a:p>
          <a:p>
            <a:pPr lvl="1"/>
            <a:r>
              <a:rPr lang="en-US" sz="3600" dirty="0" smtClean="0">
                <a:solidFill>
                  <a:srgbClr val="FFC000"/>
                </a:solidFill>
                <a:latin typeface="Arial"/>
                <a:ea typeface="Arial"/>
                <a:cs typeface="Arial"/>
              </a:rPr>
              <a:t>work </a:t>
            </a:r>
            <a:r>
              <a:rPr lang="en-US" sz="3600" dirty="0">
                <a:solidFill>
                  <a:srgbClr val="FFC000"/>
                </a:solidFill>
                <a:latin typeface="Arial"/>
                <a:ea typeface="Arial"/>
                <a:cs typeface="Arial"/>
              </a:rPr>
              <a:t>flow</a:t>
            </a:r>
          </a:p>
          <a:p>
            <a:pPr lvl="1"/>
            <a:r>
              <a:rPr lang="en-US" sz="3600" dirty="0" smtClean="0">
                <a:solidFill>
                  <a:srgbClr val="FFC000"/>
                </a:solidFill>
                <a:latin typeface="Arial"/>
                <a:ea typeface="Arial"/>
                <a:cs typeface="Arial"/>
              </a:rPr>
              <a:t>timescales</a:t>
            </a:r>
            <a:endParaRPr lang="en-US" sz="3600" dirty="0">
              <a:solidFill>
                <a:srgbClr val="FFC000"/>
              </a:solidFill>
              <a:latin typeface="Arial"/>
              <a:ea typeface="Arial"/>
              <a:cs typeface="Arial"/>
            </a:endParaRPr>
          </a:p>
          <a:p>
            <a:pPr lvl="1"/>
            <a:r>
              <a:rPr lang="en-US" sz="3600" dirty="0" smtClean="0">
                <a:solidFill>
                  <a:srgbClr val="FFC000"/>
                </a:solidFill>
                <a:latin typeface="Arial"/>
                <a:ea typeface="Arial"/>
                <a:cs typeface="Arial"/>
              </a:rPr>
              <a:t>resources</a:t>
            </a:r>
            <a:endParaRPr lang="en-US" sz="3600" dirty="0">
              <a:solidFill>
                <a:srgbClr val="FFC000"/>
              </a:solidFill>
              <a:latin typeface="Arial"/>
              <a:ea typeface="Arial"/>
              <a:cs typeface="Arial"/>
            </a:endParaRPr>
          </a:p>
          <a:p>
            <a:pPr lvl="1"/>
            <a:r>
              <a:rPr lang="en-US" sz="3600" dirty="0" smtClean="0">
                <a:solidFill>
                  <a:srgbClr val="FFC000"/>
                </a:solidFill>
                <a:latin typeface="Arial"/>
                <a:ea typeface="Arial"/>
                <a:cs typeface="Arial"/>
              </a:rPr>
              <a:t>Milestones</a:t>
            </a:r>
            <a:endParaRPr lang="en-US" sz="3600" dirty="0">
              <a:solidFill>
                <a:srgbClr val="FFC000"/>
              </a:solidFill>
              <a:latin typeface="Arial"/>
              <a:ea typeface="Arial"/>
              <a:cs typeface="Arial"/>
            </a:endParaRPr>
          </a:p>
          <a:p>
            <a:pPr lvl="1"/>
            <a:r>
              <a:rPr lang="en-US" sz="3600" dirty="0">
                <a:solidFill>
                  <a:srgbClr val="FFC000"/>
                </a:solidFill>
                <a:latin typeface="Arial"/>
                <a:ea typeface="Arial"/>
                <a:cs typeface="Arial"/>
              </a:rPr>
              <a:t>c</a:t>
            </a:r>
            <a:r>
              <a:rPr lang="en-US" sz="3600" dirty="0" smtClean="0">
                <a:solidFill>
                  <a:srgbClr val="FFC000"/>
                </a:solidFill>
                <a:latin typeface="Arial"/>
                <a:ea typeface="Arial"/>
                <a:cs typeface="Arial"/>
              </a:rPr>
              <a:t>ontingencies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20423" y="1805372"/>
            <a:ext cx="4323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Activities</a:t>
            </a:r>
            <a:endParaRPr lang="en-US" sz="28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88119" y="1711633"/>
            <a:ext cx="4323645" cy="28030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>
                <a:solidFill>
                  <a:srgbClr val="FFC000"/>
                </a:solidFill>
              </a:rPr>
              <a:t>Choose from the following:</a:t>
            </a:r>
          </a:p>
          <a:p>
            <a:r>
              <a:rPr lang="en-US" dirty="0" smtClean="0"/>
              <a:t>Create a Gantt chart work plan that contains each of the keywords (left) for a project about </a:t>
            </a:r>
            <a:r>
              <a:rPr lang="en-US" dirty="0"/>
              <a:t>large </a:t>
            </a:r>
            <a:r>
              <a:rPr lang="en-US" dirty="0" smtClean="0"/>
              <a:t>scale graphics for a sports shop window display – 90 </a:t>
            </a:r>
            <a:r>
              <a:rPr lang="en-US" dirty="0" err="1" smtClean="0"/>
              <a:t>mins</a:t>
            </a:r>
            <a:endParaRPr lang="en-US" dirty="0" smtClean="0"/>
          </a:p>
        </p:txBody>
      </p:sp>
      <p:pic>
        <p:nvPicPr>
          <p:cNvPr id="2050" name="Picture 2" descr="http://www.ganttchart.in/pictures/gantt-chart-example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378" y="4020449"/>
            <a:ext cx="3979733" cy="2265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63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6480014"/>
              </p:ext>
            </p:extLst>
          </p:nvPr>
        </p:nvGraphicFramePr>
        <p:xfrm>
          <a:off x="682977" y="812799"/>
          <a:ext cx="2635958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958"/>
              </a:tblGrid>
              <a:tr h="43312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Primary</a:t>
                      </a:r>
                      <a:r>
                        <a:rPr lang="en-US" sz="2400" baseline="0" dirty="0" smtClean="0"/>
                        <a:t> Sources</a:t>
                      </a:r>
                      <a:endParaRPr lang="en-US" sz="2400" dirty="0"/>
                    </a:p>
                  </a:txBody>
                  <a:tcPr/>
                </a:tc>
              </a:tr>
              <a:tr h="43312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Directly</a:t>
                      </a:r>
                      <a:r>
                        <a:rPr lang="en-US" sz="2400" baseline="0" dirty="0" smtClean="0"/>
                        <a:t> from the source</a:t>
                      </a:r>
                      <a:endParaRPr lang="en-US" sz="2400" dirty="0"/>
                    </a:p>
                  </a:txBody>
                  <a:tcPr/>
                </a:tc>
              </a:tr>
              <a:tr h="43312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Autobiography</a:t>
                      </a:r>
                      <a:endParaRPr lang="en-US" sz="2400" dirty="0"/>
                    </a:p>
                  </a:txBody>
                  <a:tcPr/>
                </a:tc>
              </a:tr>
              <a:tr h="43312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Original works</a:t>
                      </a:r>
                    </a:p>
                  </a:txBody>
                  <a:tcPr/>
                </a:tc>
              </a:tr>
              <a:tr h="43312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r>
                        <a:rPr lang="en-US" sz="2400" baseline="30000" dirty="0" smtClean="0"/>
                        <a:t>st</a:t>
                      </a:r>
                      <a:r>
                        <a:rPr lang="en-US" sz="2400" dirty="0" smtClean="0"/>
                        <a:t> hand account</a:t>
                      </a:r>
                      <a:endParaRPr lang="en-US" sz="2400" dirty="0"/>
                    </a:p>
                  </a:txBody>
                  <a:tcPr/>
                </a:tc>
              </a:tr>
              <a:tr h="43312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Diary</a:t>
                      </a:r>
                      <a:endParaRPr lang="en-US" sz="2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Interview</a:t>
                      </a:r>
                    </a:p>
                  </a:txBody>
                  <a:tcPr/>
                </a:tc>
              </a:tr>
              <a:tr h="43312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Video footage</a:t>
                      </a:r>
                      <a:endParaRPr lang="en-US" sz="2400" dirty="0"/>
                    </a:p>
                  </a:txBody>
                  <a:tcPr/>
                </a:tc>
              </a:tr>
              <a:tr h="43312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Photo</a:t>
                      </a:r>
                      <a:endParaRPr lang="en-US" sz="2400" dirty="0"/>
                    </a:p>
                  </a:txBody>
                  <a:tcPr/>
                </a:tc>
              </a:tr>
              <a:tr h="43312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Relics </a:t>
                      </a:r>
                      <a:endParaRPr lang="en-US" sz="2400" dirty="0"/>
                    </a:p>
                  </a:txBody>
                  <a:tcPr/>
                </a:tc>
              </a:tr>
              <a:tr h="43312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Official records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171244" y="338668"/>
            <a:ext cx="3516489" cy="1456267"/>
          </a:xfrm>
        </p:spPr>
        <p:txBody>
          <a:bodyPr>
            <a:normAutofit/>
          </a:bodyPr>
          <a:lstStyle/>
          <a:p>
            <a:r>
              <a:rPr lang="en-US" dirty="0" smtClean="0"/>
              <a:t>Primary sources</a:t>
            </a:r>
            <a:endParaRPr lang="en-US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03548" y="1781945"/>
            <a:ext cx="4323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Activities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171244" y="2305165"/>
            <a:ext cx="4323645" cy="28030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>
                <a:solidFill>
                  <a:srgbClr val="FFC000"/>
                </a:solidFill>
              </a:rPr>
              <a:t>Choose from the following:</a:t>
            </a:r>
          </a:p>
          <a:p>
            <a:r>
              <a:rPr lang="en-US" dirty="0" smtClean="0"/>
              <a:t>For each primary source listed suggest how they might be used in:</a:t>
            </a:r>
          </a:p>
          <a:p>
            <a:r>
              <a:rPr lang="en-US" dirty="0" smtClean="0"/>
              <a:t>A Blockbuster film – 25 </a:t>
            </a:r>
            <a:r>
              <a:rPr lang="en-US" dirty="0" err="1" smtClean="0"/>
              <a:t>mins</a:t>
            </a:r>
            <a:endParaRPr lang="en-US" dirty="0" smtClean="0"/>
          </a:p>
          <a:p>
            <a:r>
              <a:rPr lang="en-US" dirty="0" smtClean="0"/>
              <a:t>A news broadcast – 25 </a:t>
            </a:r>
            <a:r>
              <a:rPr lang="en-US" dirty="0" err="1" smtClean="0"/>
              <a:t>mins</a:t>
            </a:r>
            <a:endParaRPr lang="en-US" dirty="0" smtClean="0"/>
          </a:p>
          <a:p>
            <a:r>
              <a:rPr lang="en-US" dirty="0" smtClean="0"/>
              <a:t>A radio play – 25 </a:t>
            </a:r>
            <a:r>
              <a:rPr lang="en-US" dirty="0" err="1" smtClean="0"/>
              <a:t>mins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Research &amp; use examples of each</a:t>
            </a:r>
          </a:p>
        </p:txBody>
      </p:sp>
    </p:spTree>
    <p:extLst>
      <p:ext uri="{BB962C8B-B14F-4D97-AF65-F5344CB8AC3E}">
        <p14:creationId xmlns:p14="http://schemas.microsoft.com/office/powerpoint/2010/main" val="421825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171244" y="338668"/>
            <a:ext cx="3516489" cy="1456267"/>
          </a:xfrm>
        </p:spPr>
        <p:txBody>
          <a:bodyPr>
            <a:normAutofit/>
          </a:bodyPr>
          <a:lstStyle/>
          <a:p>
            <a:r>
              <a:rPr lang="en-US" dirty="0" smtClean="0"/>
              <a:t>Secondary sources</a:t>
            </a:r>
            <a:endParaRPr lang="en-US" dirty="0">
              <a:effectLst/>
            </a:endParaRPr>
          </a:p>
        </p:txBody>
      </p:sp>
      <p:pic>
        <p:nvPicPr>
          <p:cNvPr id="3074" name="Picture 2" descr="http://www.askpins.com/pics/5/world-wide-w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918" y="2043555"/>
            <a:ext cx="2215167" cy="2055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103548" y="1781945"/>
            <a:ext cx="4323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Activities</a:t>
            </a:r>
            <a:endParaRPr lang="en-US" sz="28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171244" y="2305165"/>
            <a:ext cx="4323645" cy="28030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>
                <a:solidFill>
                  <a:srgbClr val="FFC000"/>
                </a:solidFill>
              </a:rPr>
              <a:t>Choose from the following:</a:t>
            </a:r>
          </a:p>
          <a:p>
            <a:r>
              <a:rPr lang="en-US" dirty="0" smtClean="0"/>
              <a:t>List secondary sources suitable for use on a media project. Give examples for each one – 45 </a:t>
            </a:r>
            <a:r>
              <a:rPr lang="en-US" dirty="0" err="1" smtClean="0"/>
              <a:t>mins</a:t>
            </a:r>
            <a:endParaRPr lang="en-US" dirty="0" smtClean="0"/>
          </a:p>
          <a:p>
            <a:r>
              <a:rPr lang="en-US" dirty="0" smtClean="0"/>
              <a:t>Locate a secondary source of information that could be used for a charity </a:t>
            </a:r>
            <a:r>
              <a:rPr lang="en-US" dirty="0" err="1" smtClean="0"/>
              <a:t>tv</a:t>
            </a:r>
            <a:r>
              <a:rPr lang="en-US" dirty="0" smtClean="0"/>
              <a:t> advert. Discuss how/why it could be relevant, biased and reliable – 25 </a:t>
            </a:r>
            <a:r>
              <a:rPr lang="en-US" dirty="0" err="1" smtClean="0"/>
              <a:t>mins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24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713" y="274638"/>
            <a:ext cx="4319202" cy="1143000"/>
          </a:xfrm>
        </p:spPr>
        <p:txBody>
          <a:bodyPr/>
          <a:lstStyle/>
          <a:p>
            <a:r>
              <a:rPr lang="en-US" b="1" u="sng" dirty="0" smtClean="0"/>
              <a:t>Types</a:t>
            </a:r>
            <a:r>
              <a:rPr lang="en-US" dirty="0" smtClean="0"/>
              <a:t> of Software/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543739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Graphics Editing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Video Editing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Audio editing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Word Processing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Presentation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Spreadsheet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Database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247484" y="1147926"/>
            <a:ext cx="348396" cy="5394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>
          <a:xfrm>
            <a:off x="3266932" y="231063"/>
            <a:ext cx="431920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u="sng" dirty="0" smtClean="0"/>
              <a:t>Names</a:t>
            </a:r>
            <a:r>
              <a:rPr lang="en-US" b="1" dirty="0" smtClean="0"/>
              <a:t> </a:t>
            </a:r>
            <a:r>
              <a:rPr lang="en-US" dirty="0" smtClean="0"/>
              <a:t>of Software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103548" y="1781945"/>
            <a:ext cx="4323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Activities</a:t>
            </a:r>
            <a:endParaRPr lang="en-US" sz="2800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4171244" y="2305165"/>
            <a:ext cx="4323645" cy="28030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>
                <a:solidFill>
                  <a:srgbClr val="FFC000"/>
                </a:solidFill>
              </a:rPr>
              <a:t>Choose from the following:</a:t>
            </a:r>
          </a:p>
          <a:p>
            <a:r>
              <a:rPr lang="en-US" dirty="0" smtClean="0"/>
              <a:t>Create a table. For each type of software on the left give a named example, its platform, tech requirements and a comment about its features – 90 </a:t>
            </a:r>
            <a:r>
              <a:rPr lang="en-US" dirty="0" err="1" smtClean="0"/>
              <a:t>mins</a:t>
            </a:r>
            <a:endParaRPr lang="en-US" dirty="0" smtClean="0"/>
          </a:p>
          <a:p>
            <a:r>
              <a:rPr lang="en-US" dirty="0" smtClean="0"/>
              <a:t>Pick any type of software, and write an in-depth review of a program in that group including pros &amp; cons and a star rating – 45 </a:t>
            </a:r>
            <a:r>
              <a:rPr lang="en-US" dirty="0" err="1" smtClean="0"/>
              <a:t>mins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17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Computer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Scanner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Printer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Graphics Tablet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Camera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Video Camera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Microphone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Pens, pencils </a:t>
            </a:r>
            <a:r>
              <a:rPr lang="en-US" dirty="0" err="1" smtClean="0">
                <a:solidFill>
                  <a:srgbClr val="FFC000"/>
                </a:solidFill>
              </a:rPr>
              <a:t>etc</a:t>
            </a:r>
            <a:endParaRPr lang="en-US" dirty="0" smtClean="0">
              <a:solidFill>
                <a:srgbClr val="FFC000"/>
              </a:solidFill>
            </a:endParaRPr>
          </a:p>
          <a:p>
            <a:r>
              <a:rPr lang="en-US" dirty="0" smtClean="0">
                <a:solidFill>
                  <a:srgbClr val="FFC000"/>
                </a:solidFill>
              </a:rPr>
              <a:t>Monitor or screen</a:t>
            </a:r>
          </a:p>
          <a:p>
            <a:endParaRPr lang="en-US" dirty="0"/>
          </a:p>
        </p:txBody>
      </p:sp>
      <p:pic>
        <p:nvPicPr>
          <p:cNvPr id="5122" name="Picture 2" descr="https://encrypted-tbn3.gstatic.com/shopping?q=tbn:ANd9GcQC2hdwLOpaapV5GEtWjRS4giFkNSbHUfe-uKWg53wrKQOgT5hBrzOahOwiN-4YfxlnEahxxmkJ&amp;usqp=CA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619" y="886178"/>
            <a:ext cx="2124075" cy="21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674570" y="2978567"/>
            <a:ext cx="4323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Activities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742266" y="3501787"/>
            <a:ext cx="4323645" cy="28030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>
                <a:solidFill>
                  <a:srgbClr val="FFC000"/>
                </a:solidFill>
              </a:rPr>
              <a:t>Choose from the following:</a:t>
            </a:r>
          </a:p>
          <a:p>
            <a:r>
              <a:rPr lang="en-US" dirty="0" smtClean="0"/>
              <a:t>Put together a simple power-point with each slide describing the key features needed for each piece of hardware – in your own words – 45 </a:t>
            </a:r>
            <a:r>
              <a:rPr lang="en-US" dirty="0" err="1" smtClean="0"/>
              <a:t>mins</a:t>
            </a:r>
            <a:endParaRPr lang="en-US" dirty="0" smtClean="0"/>
          </a:p>
          <a:p>
            <a:r>
              <a:rPr lang="en-US" dirty="0" smtClean="0"/>
              <a:t>Write a checklist of hardware needed to create a 3 minute film trailer – 30 </a:t>
            </a:r>
            <a:r>
              <a:rPr lang="en-US" dirty="0" err="1" smtClean="0"/>
              <a:t>mins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63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Copyright </a:t>
            </a:r>
            <a:r>
              <a:rPr lang="en-US" dirty="0"/>
              <a:t>© &amp; Trademarks ™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FFC000"/>
                </a:solidFill>
                <a:effectLst/>
              </a:rPr>
              <a:t>Check for copyright / trademark</a:t>
            </a:r>
          </a:p>
          <a:p>
            <a:pPr marL="0" indent="0">
              <a:buNone/>
            </a:pPr>
            <a:endParaRPr lang="en-US" sz="240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FFC000"/>
                </a:solidFill>
                <a:effectLst/>
              </a:rPr>
              <a:t>Contact the owner</a:t>
            </a:r>
          </a:p>
          <a:p>
            <a:pPr marL="0" indent="0">
              <a:buNone/>
            </a:pPr>
            <a:endParaRPr lang="en-US" sz="240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FFC000"/>
                </a:solidFill>
                <a:effectLst/>
              </a:rPr>
              <a:t>Ask for permission to use it</a:t>
            </a:r>
          </a:p>
          <a:p>
            <a:pPr marL="0" indent="0">
              <a:buNone/>
            </a:pPr>
            <a:endParaRPr lang="en-US" sz="240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FFC000"/>
                </a:solidFill>
                <a:effectLst/>
              </a:rPr>
              <a:t>Pay a fee</a:t>
            </a:r>
            <a:endParaRPr lang="en-US" sz="2400" dirty="0">
              <a:solidFill>
                <a:srgbClr val="FFC000"/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64792" y="2854389"/>
            <a:ext cx="4323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Activities</a:t>
            </a:r>
            <a:endParaRPr lang="en-US" sz="28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32488" y="3377609"/>
            <a:ext cx="4323645" cy="28030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>
                <a:solidFill>
                  <a:srgbClr val="FFC000"/>
                </a:solidFill>
              </a:rPr>
              <a:t>Choose from the following:</a:t>
            </a:r>
          </a:p>
          <a:p>
            <a:r>
              <a:rPr lang="en-US" dirty="0" smtClean="0"/>
              <a:t>Write a beginners guide to copyright and the media – 2 A4 pages – 60 </a:t>
            </a:r>
            <a:r>
              <a:rPr lang="en-US" dirty="0" err="1" smtClean="0"/>
              <a:t>mins</a:t>
            </a:r>
            <a:endParaRPr lang="en-US" dirty="0" smtClean="0"/>
          </a:p>
          <a:p>
            <a:r>
              <a:rPr lang="en-US" dirty="0" smtClean="0"/>
              <a:t>Research an example of copyright infringement in any media sector. Write a brief article with images and your own point of view – 45 </a:t>
            </a:r>
            <a:r>
              <a:rPr lang="en-US" dirty="0" err="1" smtClean="0"/>
              <a:t>mins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28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 File Formats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7822" y="609601"/>
            <a:ext cx="7772400" cy="3649133"/>
          </a:xfrm>
        </p:spPr>
        <p:txBody>
          <a:bodyPr/>
          <a:lstStyle/>
          <a:p>
            <a:r>
              <a:rPr lang="en-US" dirty="0" smtClean="0"/>
              <a:t>MPG</a:t>
            </a:r>
          </a:p>
          <a:p>
            <a:r>
              <a:rPr lang="en-US" dirty="0" smtClean="0"/>
              <a:t>MOV</a:t>
            </a:r>
          </a:p>
          <a:p>
            <a:r>
              <a:rPr lang="en-US" dirty="0" smtClean="0"/>
              <a:t>MP4</a:t>
            </a:r>
            <a:endParaRPr lang="en-US" dirty="0"/>
          </a:p>
        </p:txBody>
      </p:sp>
      <p:sp>
        <p:nvSpPr>
          <p:cNvPr id="4" name="Right Brace 3"/>
          <p:cNvSpPr/>
          <p:nvPr/>
        </p:nvSpPr>
        <p:spPr>
          <a:xfrm>
            <a:off x="2169048" y="1600200"/>
            <a:ext cx="427067" cy="2142060"/>
          </a:xfrm>
          <a:prstGeom prst="rightBrace">
            <a:avLst>
              <a:gd name="adj1" fmla="val 8333"/>
              <a:gd name="adj2" fmla="val 52099"/>
            </a:avLst>
          </a:prstGeom>
          <a:ln w="57150" cmpd="sng">
            <a:solidFill>
              <a:srgbClr val="4F81B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776737" y="1956896"/>
            <a:ext cx="495621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/>
              <a:t>Compressed file formats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Small file sizes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Fast loading online (speed)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905955" y="3766422"/>
            <a:ext cx="4323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Activities</a:t>
            </a:r>
            <a:endParaRPr lang="en-US" sz="28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973651" y="3742260"/>
            <a:ext cx="4323645" cy="28030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>
                <a:solidFill>
                  <a:srgbClr val="FFC000"/>
                </a:solidFill>
              </a:rPr>
              <a:t>Choose from the following:</a:t>
            </a:r>
          </a:p>
          <a:p>
            <a:r>
              <a:rPr lang="en-US" dirty="0" smtClean="0"/>
              <a:t>Create a table. For each file format list its pros &amp; cons, and most suitable uses, and on which platforms – 25 </a:t>
            </a:r>
            <a:r>
              <a:rPr lang="en-US" dirty="0" err="1" smtClean="0"/>
              <a:t>mins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34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Animation File Formats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922868"/>
            <a:ext cx="7772400" cy="3649133"/>
          </a:xfrm>
        </p:spPr>
        <p:txBody>
          <a:bodyPr/>
          <a:lstStyle/>
          <a:p>
            <a:r>
              <a:rPr lang="en-US" dirty="0" smtClean="0"/>
              <a:t>SWF</a:t>
            </a:r>
          </a:p>
          <a:p>
            <a:r>
              <a:rPr lang="en-US" dirty="0" smtClean="0"/>
              <a:t>FLV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70196" y="2229065"/>
            <a:ext cx="495621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/>
              <a:t>Compressed file formats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Small file sizes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Fast loading online (speed)</a:t>
            </a:r>
            <a:endParaRPr lang="en-US" sz="2400" dirty="0"/>
          </a:p>
        </p:txBody>
      </p:sp>
      <p:sp>
        <p:nvSpPr>
          <p:cNvPr id="5" name="Right Brace 4"/>
          <p:cNvSpPr/>
          <p:nvPr/>
        </p:nvSpPr>
        <p:spPr>
          <a:xfrm>
            <a:off x="1652073" y="1925638"/>
            <a:ext cx="427067" cy="1650341"/>
          </a:xfrm>
          <a:prstGeom prst="rightBrace">
            <a:avLst>
              <a:gd name="adj1" fmla="val 8333"/>
              <a:gd name="adj2" fmla="val 52099"/>
            </a:avLst>
          </a:prstGeom>
          <a:ln w="57150" cmpd="sng">
            <a:solidFill>
              <a:srgbClr val="4F81B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488266" y="3739286"/>
            <a:ext cx="4323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Activities</a:t>
            </a:r>
            <a:endParaRPr lang="en-US" sz="28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555962" y="3715124"/>
            <a:ext cx="4323645" cy="28030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>
                <a:solidFill>
                  <a:srgbClr val="FFC000"/>
                </a:solidFill>
              </a:rPr>
              <a:t>Choose from the following:</a:t>
            </a:r>
          </a:p>
          <a:p>
            <a:r>
              <a:rPr lang="en-US" dirty="0" smtClean="0"/>
              <a:t>Locate &amp; download 1 of each file type. Open them in a suitable program and comment on its properties and uses – 25 </a:t>
            </a:r>
            <a:r>
              <a:rPr lang="en-US" dirty="0" err="1" smtClean="0"/>
              <a:t>mins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10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896" y="353886"/>
            <a:ext cx="7772400" cy="1456267"/>
          </a:xfrm>
        </p:spPr>
        <p:txBody>
          <a:bodyPr/>
          <a:lstStyle/>
          <a:p>
            <a:r>
              <a:rPr lang="en-US" dirty="0" smtClean="0"/>
              <a:t>Image File Formats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2533" y="609601"/>
            <a:ext cx="7772400" cy="3649133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JPG (lossless compression; photography)</a:t>
            </a:r>
          </a:p>
          <a:p>
            <a:r>
              <a:rPr lang="en-US" dirty="0">
                <a:solidFill>
                  <a:srgbClr val="FFC000"/>
                </a:solidFill>
              </a:rPr>
              <a:t>PNG </a:t>
            </a:r>
            <a:r>
              <a:rPr lang="en-US" dirty="0" smtClean="0">
                <a:solidFill>
                  <a:srgbClr val="FFC000"/>
                </a:solidFill>
              </a:rPr>
              <a:t>(</a:t>
            </a:r>
            <a:r>
              <a:rPr lang="en-US" dirty="0">
                <a:solidFill>
                  <a:srgbClr val="FFC000"/>
                </a:solidFill>
              </a:rPr>
              <a:t>lossless </a:t>
            </a:r>
            <a:r>
              <a:rPr lang="en-US" dirty="0" smtClean="0">
                <a:solidFill>
                  <a:srgbClr val="FFC000"/>
                </a:solidFill>
              </a:rPr>
              <a:t>compression; </a:t>
            </a:r>
            <a:r>
              <a:rPr lang="en-US" dirty="0">
                <a:solidFill>
                  <a:srgbClr val="FFC000"/>
                </a:solidFill>
              </a:rPr>
              <a:t>photography</a:t>
            </a:r>
            <a:r>
              <a:rPr lang="en-US" dirty="0" smtClean="0">
                <a:solidFill>
                  <a:srgbClr val="FFC000"/>
                </a:solidFill>
              </a:rPr>
              <a:t>)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TIF (large file sizes / Posters / high quality printing)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PDF (un-editable/ Documents)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GIF (small file sizes/ Online / web buttons)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05955" y="3766422"/>
            <a:ext cx="4323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Activities</a:t>
            </a:r>
            <a:endParaRPr lang="en-US" sz="28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973651" y="3742260"/>
            <a:ext cx="4323645" cy="28030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>
                <a:solidFill>
                  <a:srgbClr val="FFC000"/>
                </a:solidFill>
              </a:rPr>
              <a:t>Choose from the following:</a:t>
            </a:r>
          </a:p>
          <a:p>
            <a:r>
              <a:rPr lang="en-US" dirty="0" smtClean="0"/>
              <a:t>Create or locate 1 of each image file type .Store them in a clearly labelled folder with aa relevant file name – 45 </a:t>
            </a:r>
            <a:r>
              <a:rPr lang="en-US" dirty="0" err="1" smtClean="0"/>
              <a:t>mins</a:t>
            </a:r>
            <a:endParaRPr lang="en-US" dirty="0"/>
          </a:p>
        </p:txBody>
      </p:sp>
      <p:pic>
        <p:nvPicPr>
          <p:cNvPr id="7170" name="Picture 2" descr="http://screenshots.en.sftcdn.net/en/scrn/49000/49515/jpeg-lossless-rotator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96" y="3742260"/>
            <a:ext cx="3253669" cy="2440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25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Audio File Formats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MP3 (compressed / small file sizes / good for devices)</a:t>
            </a:r>
          </a:p>
          <a:p>
            <a:r>
              <a:rPr lang="en-US" dirty="0" smtClean="0"/>
              <a:t>AIFF (uncompressed / high quality / Mac only)</a:t>
            </a:r>
          </a:p>
          <a:p>
            <a:r>
              <a:rPr lang="en-US" dirty="0"/>
              <a:t>WAV (uncompressed / high quality / </a:t>
            </a:r>
            <a:r>
              <a:rPr lang="en-US" dirty="0" smtClean="0"/>
              <a:t>Windows only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4911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Assets &amp; Suitable </a:t>
            </a:r>
            <a:r>
              <a:rPr lang="en-US" dirty="0"/>
              <a:t>naming conventions </a:t>
            </a:r>
            <a:endParaRPr lang="en-US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>
              <a:effectLst/>
            </a:endParaRPr>
          </a:p>
          <a:p>
            <a:pPr marL="0" indent="0">
              <a:buNone/>
            </a:pPr>
            <a:endParaRPr lang="en-US" dirty="0" smtClean="0">
              <a:effectLst/>
            </a:endParaRPr>
          </a:p>
        </p:txBody>
      </p:sp>
      <p:pic>
        <p:nvPicPr>
          <p:cNvPr id="6" name="Picture 5" descr="Screen Shot 2014-01-10 at 12.07.4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98" y="2026485"/>
            <a:ext cx="1358900" cy="1282700"/>
          </a:xfrm>
          <a:prstGeom prst="rect">
            <a:avLst/>
          </a:prstGeom>
        </p:spPr>
      </p:pic>
      <p:pic>
        <p:nvPicPr>
          <p:cNvPr id="9" name="Picture 8" descr="Screen Shot 2014-01-10 at 12.08.09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46"/>
          <a:stretch/>
        </p:blipFill>
        <p:spPr>
          <a:xfrm>
            <a:off x="1922908" y="4780973"/>
            <a:ext cx="2006600" cy="1478590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1457948" y="3590100"/>
            <a:ext cx="1096860" cy="10545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155908" y="1934804"/>
            <a:ext cx="4323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Activities</a:t>
            </a:r>
            <a:endParaRPr lang="en-US" sz="2800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155908" y="2381690"/>
            <a:ext cx="4323645" cy="28030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>
                <a:solidFill>
                  <a:srgbClr val="FFC000"/>
                </a:solidFill>
              </a:rPr>
              <a:t>Choose from the following:</a:t>
            </a:r>
          </a:p>
          <a:p>
            <a:r>
              <a:rPr lang="en-US" dirty="0" smtClean="0"/>
              <a:t>Sort through your media folder, and /or any other folders. Rename all files with content names, suitable dates and uses- 25 </a:t>
            </a:r>
            <a:r>
              <a:rPr lang="en-US" dirty="0" err="1" smtClean="0"/>
              <a:t>mins</a:t>
            </a:r>
            <a:endParaRPr lang="en-US" dirty="0" smtClean="0"/>
          </a:p>
          <a:p>
            <a:r>
              <a:rPr lang="en-US" dirty="0" smtClean="0"/>
              <a:t>Pick any media project. Create an asset table listing ALL files used in that project, where they are stored and their source – 25 </a:t>
            </a:r>
            <a:r>
              <a:rPr lang="en-US" dirty="0" err="1" smtClean="0"/>
              <a:t>mins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223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9113"/>
            <a:ext cx="9143999" cy="6867113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46593" y="3174999"/>
            <a:ext cx="5714228" cy="2421464"/>
          </a:xfrm>
        </p:spPr>
        <p:txBody>
          <a:bodyPr/>
          <a:lstStyle/>
          <a:p>
            <a:r>
              <a:rPr lang="en-US" dirty="0" smtClean="0"/>
              <a:t>Some  </a:t>
            </a:r>
            <a:r>
              <a:rPr lang="en-US" dirty="0" err="1" smtClean="0"/>
              <a:t>imedia</a:t>
            </a:r>
            <a:r>
              <a:rPr lang="en-US" dirty="0" smtClean="0"/>
              <a:t> guidelines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/>
          <a:lstStyle/>
          <a:p>
            <a:r>
              <a:rPr lang="en-US" dirty="0" smtClean="0"/>
              <a:t>Creative iMedia 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593" y="175403"/>
            <a:ext cx="3623608" cy="3346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19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57"/>
            <a:ext cx="9143999" cy="68671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Reviewing a Preproduction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50115"/>
            <a:ext cx="86868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Compare it back to the brief / client’s requirements</a:t>
            </a:r>
          </a:p>
          <a:p>
            <a:r>
              <a:rPr lang="en-US" dirty="0" smtClean="0"/>
              <a:t>Positives / advantages / benefits</a:t>
            </a:r>
          </a:p>
          <a:p>
            <a:r>
              <a:rPr lang="en-US" dirty="0"/>
              <a:t>N</a:t>
            </a:r>
            <a:r>
              <a:rPr lang="en-US" dirty="0" smtClean="0"/>
              <a:t>egatives / disadvantages / drawbacks</a:t>
            </a:r>
          </a:p>
          <a:p>
            <a:r>
              <a:rPr lang="en-US" dirty="0" smtClean="0"/>
              <a:t>Improvements to make</a:t>
            </a:r>
          </a:p>
          <a:p>
            <a:r>
              <a:rPr lang="en-US" dirty="0" smtClean="0"/>
              <a:t>Write a conclusion </a:t>
            </a:r>
          </a:p>
          <a:p>
            <a:r>
              <a:rPr lang="en-US" dirty="0" smtClean="0"/>
              <a:t>Use technical language &amp; terminology</a:t>
            </a:r>
          </a:p>
          <a:p>
            <a:r>
              <a:rPr lang="en-US" dirty="0" smtClean="0"/>
              <a:t>Focus on spelling, grammar and punctuation</a:t>
            </a:r>
          </a:p>
          <a:p>
            <a:r>
              <a:rPr lang="en-US" dirty="0" smtClean="0"/>
              <a:t>Neat, legible handwriting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29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57"/>
            <a:ext cx="9143999" cy="68671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Compared to the brief…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Review and compare your work to the original brief – have you done what was asked? How?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Think about the following:</a:t>
            </a:r>
          </a:p>
          <a:p>
            <a:r>
              <a:rPr lang="en-US" sz="2000" dirty="0" smtClean="0"/>
              <a:t>format</a:t>
            </a:r>
          </a:p>
          <a:p>
            <a:r>
              <a:rPr lang="en-US" sz="2000" dirty="0" smtClean="0"/>
              <a:t>style,</a:t>
            </a:r>
          </a:p>
          <a:p>
            <a:r>
              <a:rPr lang="en-US" sz="2000" dirty="0" smtClean="0"/>
              <a:t>clarity</a:t>
            </a:r>
          </a:p>
          <a:p>
            <a:r>
              <a:rPr lang="en-US" sz="2000" dirty="0" smtClean="0"/>
              <a:t>suitability </a:t>
            </a:r>
            <a:r>
              <a:rPr lang="en-US" sz="2000" dirty="0"/>
              <a:t>of content for the client and target audience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6895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Positive aspects of my work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57"/>
            <a:ext cx="9143999" cy="686711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Think about the following:</a:t>
            </a:r>
          </a:p>
          <a:p>
            <a:r>
              <a:rPr lang="en-US" sz="2000" dirty="0"/>
              <a:t>format</a:t>
            </a:r>
          </a:p>
          <a:p>
            <a:r>
              <a:rPr lang="en-US" sz="2000" dirty="0"/>
              <a:t>style,</a:t>
            </a:r>
          </a:p>
          <a:p>
            <a:r>
              <a:rPr lang="en-US" sz="2000" dirty="0"/>
              <a:t>clarity</a:t>
            </a:r>
          </a:p>
          <a:p>
            <a:r>
              <a:rPr lang="en-US" sz="2000" dirty="0"/>
              <a:t>suitability of content for the client and target audience </a:t>
            </a:r>
          </a:p>
          <a:p>
            <a:r>
              <a:rPr lang="en-US" sz="2000" dirty="0" err="1"/>
              <a:t>colour</a:t>
            </a:r>
            <a:r>
              <a:rPr lang="en-US" sz="2000" dirty="0"/>
              <a:t> scheme</a:t>
            </a:r>
          </a:p>
          <a:p>
            <a:r>
              <a:rPr lang="en-US" sz="2000" dirty="0"/>
              <a:t>content</a:t>
            </a:r>
          </a:p>
          <a:p>
            <a:r>
              <a:rPr lang="en-US" sz="2000" dirty="0"/>
              <a:t>additional scenes </a:t>
            </a:r>
          </a:p>
          <a:p>
            <a:pPr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7142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57"/>
            <a:ext cx="9143999" cy="68671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Negative aspects of my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Think about the following:</a:t>
            </a:r>
          </a:p>
          <a:p>
            <a:r>
              <a:rPr lang="en-US" sz="2000" dirty="0"/>
              <a:t>format</a:t>
            </a:r>
          </a:p>
          <a:p>
            <a:r>
              <a:rPr lang="en-US" sz="2000" dirty="0"/>
              <a:t>style,</a:t>
            </a:r>
          </a:p>
          <a:p>
            <a:r>
              <a:rPr lang="en-US" sz="2000" dirty="0"/>
              <a:t>clarity</a:t>
            </a:r>
          </a:p>
          <a:p>
            <a:r>
              <a:rPr lang="en-US" sz="2000" dirty="0"/>
              <a:t>suitability of content for the client and target audience </a:t>
            </a:r>
          </a:p>
          <a:p>
            <a:r>
              <a:rPr lang="en-US" sz="2000" dirty="0" err="1"/>
              <a:t>colour</a:t>
            </a:r>
            <a:r>
              <a:rPr lang="en-US" sz="2000" dirty="0"/>
              <a:t> scheme</a:t>
            </a:r>
          </a:p>
          <a:p>
            <a:r>
              <a:rPr lang="en-US" sz="2000" dirty="0"/>
              <a:t>content</a:t>
            </a:r>
          </a:p>
          <a:p>
            <a:r>
              <a:rPr lang="en-US" sz="2000" dirty="0"/>
              <a:t>additional scenes </a:t>
            </a:r>
          </a:p>
          <a:p>
            <a:pPr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5832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57"/>
            <a:ext cx="9143999" cy="68671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Identify </a:t>
            </a:r>
            <a:r>
              <a:rPr lang="en-US" dirty="0"/>
              <a:t>areas for improvement in a pre-production </a:t>
            </a:r>
            <a:r>
              <a:rPr lang="en-US" dirty="0" smtClean="0"/>
              <a:t>document</a:t>
            </a:r>
            <a:endParaRPr lang="en-US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Think about the following:</a:t>
            </a:r>
          </a:p>
          <a:p>
            <a:r>
              <a:rPr lang="en-US" sz="2000" dirty="0"/>
              <a:t>format</a:t>
            </a:r>
          </a:p>
          <a:p>
            <a:r>
              <a:rPr lang="en-US" sz="2000" dirty="0"/>
              <a:t>style,</a:t>
            </a:r>
          </a:p>
          <a:p>
            <a:r>
              <a:rPr lang="en-US" sz="2000" dirty="0"/>
              <a:t>clarity</a:t>
            </a:r>
          </a:p>
          <a:p>
            <a:r>
              <a:rPr lang="en-US" sz="2000" dirty="0"/>
              <a:t>suitability of content for the client and target audience </a:t>
            </a:r>
          </a:p>
          <a:p>
            <a:r>
              <a:rPr lang="en-US" sz="2000" dirty="0" err="1" smtClean="0"/>
              <a:t>colour</a:t>
            </a:r>
            <a:r>
              <a:rPr lang="en-US" sz="2000" dirty="0" smtClean="0"/>
              <a:t> scheme</a:t>
            </a:r>
          </a:p>
          <a:p>
            <a:r>
              <a:rPr lang="en-US" sz="2000" dirty="0" smtClean="0"/>
              <a:t>content</a:t>
            </a:r>
          </a:p>
          <a:p>
            <a:r>
              <a:rPr lang="en-US" sz="2000" dirty="0" smtClean="0"/>
              <a:t>additional scenes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4480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57"/>
            <a:ext cx="9143999" cy="68671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Location Recces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Visit a location prior to filming</a:t>
            </a:r>
          </a:p>
          <a:p>
            <a:r>
              <a:rPr lang="en-US" dirty="0" smtClean="0"/>
              <a:t>Check it’s suitable</a:t>
            </a:r>
          </a:p>
          <a:p>
            <a:r>
              <a:rPr lang="en-US" dirty="0" smtClean="0"/>
              <a:t>Lighting?</a:t>
            </a:r>
          </a:p>
          <a:p>
            <a:r>
              <a:rPr lang="en-US" dirty="0" smtClean="0"/>
              <a:t>Safe?</a:t>
            </a:r>
          </a:p>
          <a:p>
            <a:r>
              <a:rPr lang="en-US" dirty="0" smtClean="0"/>
              <a:t>Electricity?</a:t>
            </a:r>
          </a:p>
          <a:p>
            <a:r>
              <a:rPr lang="en-US" dirty="0" smtClean="0"/>
              <a:t>Scenery?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7326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57"/>
            <a:ext cx="9143999" cy="68671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Assessments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Identify </a:t>
            </a:r>
            <a:r>
              <a:rPr lang="en-US" dirty="0"/>
              <a:t>the </a:t>
            </a:r>
            <a:r>
              <a:rPr lang="en-US" dirty="0" smtClean="0"/>
              <a:t>hazards / dangers</a:t>
            </a:r>
            <a:endParaRPr lang="en-US" dirty="0"/>
          </a:p>
          <a:p>
            <a:r>
              <a:rPr lang="en-US" dirty="0" smtClean="0"/>
              <a:t>Decide </a:t>
            </a:r>
            <a:r>
              <a:rPr lang="en-US" dirty="0"/>
              <a:t>who might be harmed and how</a:t>
            </a:r>
          </a:p>
          <a:p>
            <a:r>
              <a:rPr lang="en-US" dirty="0" smtClean="0"/>
              <a:t>Evaluate </a:t>
            </a:r>
            <a:r>
              <a:rPr lang="en-US" dirty="0"/>
              <a:t>the risks and decide on precautions</a:t>
            </a:r>
          </a:p>
          <a:p>
            <a:r>
              <a:rPr lang="en-US" dirty="0" smtClean="0"/>
              <a:t>Record </a:t>
            </a:r>
            <a:r>
              <a:rPr lang="en-US" dirty="0"/>
              <a:t>your findings and implement them</a:t>
            </a:r>
          </a:p>
          <a:p>
            <a:r>
              <a:rPr lang="en-US" dirty="0" smtClean="0"/>
              <a:t>Review </a:t>
            </a:r>
            <a:r>
              <a:rPr lang="en-US" dirty="0"/>
              <a:t>your assessment and update if necessary</a:t>
            </a:r>
          </a:p>
        </p:txBody>
      </p:sp>
    </p:spTree>
    <p:extLst>
      <p:ext uri="{BB962C8B-B14F-4D97-AF65-F5344CB8AC3E}">
        <p14:creationId xmlns:p14="http://schemas.microsoft.com/office/powerpoint/2010/main" val="38684364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57"/>
            <a:ext cx="9143999" cy="68671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 Working </a:t>
            </a:r>
            <a:r>
              <a:rPr lang="en-US" dirty="0" smtClean="0"/>
              <a:t>Practices in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computers:</a:t>
            </a:r>
          </a:p>
          <a:p>
            <a:pPr lvl="1"/>
            <a:r>
              <a:rPr lang="en-US" dirty="0" smtClean="0"/>
              <a:t>Chair height</a:t>
            </a:r>
          </a:p>
          <a:p>
            <a:pPr lvl="1"/>
            <a:r>
              <a:rPr lang="en-US" dirty="0" smtClean="0"/>
              <a:t>Distance from screen to eyes</a:t>
            </a:r>
          </a:p>
          <a:p>
            <a:pPr lvl="1"/>
            <a:r>
              <a:rPr lang="en-US" dirty="0" smtClean="0"/>
              <a:t>Keyboards / mice comfortable</a:t>
            </a:r>
          </a:p>
          <a:p>
            <a:r>
              <a:rPr lang="en-US" dirty="0" smtClean="0"/>
              <a:t>Working at heights</a:t>
            </a:r>
          </a:p>
          <a:p>
            <a:r>
              <a:rPr lang="en-US" dirty="0" smtClean="0"/>
              <a:t>Working with electricity</a:t>
            </a:r>
          </a:p>
          <a:p>
            <a:r>
              <a:rPr lang="en-US" dirty="0" smtClean="0"/>
              <a:t>Working with heavy equipment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9882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609601"/>
            <a:ext cx="7772400" cy="792479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/>
              <a:t>Sample Briefs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94360" y="1402080"/>
            <a:ext cx="7162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Lime Tree Media is a TV company specializing in daytime television entertainment shows. They need a new brand including title &amp; logo well suited to its target audience. </a:t>
            </a:r>
          </a:p>
          <a:p>
            <a:endParaRPr lang="en-US" dirty="0"/>
          </a:p>
          <a:p>
            <a:r>
              <a:rPr lang="en-US" dirty="0" smtClean="0"/>
              <a:t>A feature film needs character and costume designs for a female assassin from 19</a:t>
            </a:r>
            <a:r>
              <a:rPr lang="en-US" baseline="30000" dirty="0" smtClean="0"/>
              <a:t>th</a:t>
            </a:r>
            <a:r>
              <a:rPr lang="en-US" dirty="0" smtClean="0"/>
              <a:t> century Japan. They must include both pencil and digital versions of the character.</a:t>
            </a:r>
          </a:p>
          <a:p>
            <a:endParaRPr lang="en-US" dirty="0"/>
          </a:p>
          <a:p>
            <a:r>
              <a:rPr lang="en-US" dirty="0" smtClean="0"/>
              <a:t>A comic about the dangers of recreational drug use is being produced by the government. They require a story outline and rough draft of the characters speech.</a:t>
            </a:r>
          </a:p>
          <a:p>
            <a:endParaRPr lang="en-US" dirty="0"/>
          </a:p>
          <a:p>
            <a:r>
              <a:rPr lang="en-US" dirty="0" smtClean="0"/>
              <a:t>A radio show on Capital has a section about fashion. The producer needs a new jingle between advert breaks to reflect suitable themes aimed at a teenage audience.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9192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TC103457452[[fn=Celestial]]</Template>
  <TotalTime>219</TotalTime>
  <Words>1619</Words>
  <Application>Microsoft Office PowerPoint</Application>
  <PresentationFormat>On-screen Show (4:3)</PresentationFormat>
  <Paragraphs>291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Celestial</vt:lpstr>
      <vt:lpstr>Media Homework</vt:lpstr>
      <vt:lpstr>Mood Boards</vt:lpstr>
      <vt:lpstr>Storyboards</vt:lpstr>
      <vt:lpstr>Mindmaps</vt:lpstr>
      <vt:lpstr>Visualisations</vt:lpstr>
      <vt:lpstr>Scripts</vt:lpstr>
      <vt:lpstr>Interpreting Client Requirements based on a specific brief</vt:lpstr>
      <vt:lpstr>Work Plans + Production Schedules</vt:lpstr>
      <vt:lpstr>Primary sources</vt:lpstr>
      <vt:lpstr>Secondary sources</vt:lpstr>
      <vt:lpstr>Types of Software/</vt:lpstr>
      <vt:lpstr>Hardware</vt:lpstr>
      <vt:lpstr>Copyright © &amp; Trademarks ™ </vt:lpstr>
      <vt:lpstr>Video File Formats</vt:lpstr>
      <vt:lpstr>Animation File Formats</vt:lpstr>
      <vt:lpstr>Image File Formats</vt:lpstr>
      <vt:lpstr>Audio File Formats</vt:lpstr>
      <vt:lpstr>Assets &amp; Suitable naming conventions </vt:lpstr>
      <vt:lpstr>Some  imedia guidelines</vt:lpstr>
      <vt:lpstr>Reviewing a Preproduction Document</vt:lpstr>
      <vt:lpstr>Compared to the brief… </vt:lpstr>
      <vt:lpstr>Positive aspects of my work</vt:lpstr>
      <vt:lpstr>Negative aspects of my work</vt:lpstr>
      <vt:lpstr>Identify areas for improvement in a pre-production document</vt:lpstr>
      <vt:lpstr>Location Recces </vt:lpstr>
      <vt:lpstr>Risk Assessments</vt:lpstr>
      <vt:lpstr>Safe Working Practices in Media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 Revision 2014</dc:title>
  <dc:creator>Pete Watson</dc:creator>
  <cp:lastModifiedBy>Chris Aldred</cp:lastModifiedBy>
  <cp:revision>31</cp:revision>
  <cp:lastPrinted>2015-01-07T09:32:40Z</cp:lastPrinted>
  <dcterms:created xsi:type="dcterms:W3CDTF">2014-01-09T11:51:51Z</dcterms:created>
  <dcterms:modified xsi:type="dcterms:W3CDTF">2016-04-22T10:27:59Z</dcterms:modified>
</cp:coreProperties>
</file>